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2"/>
  </p:notesMasterIdLst>
  <p:handoutMasterIdLst>
    <p:handoutMasterId r:id="rId23"/>
  </p:handoutMasterIdLst>
  <p:sldIdLst>
    <p:sldId id="278" r:id="rId2"/>
    <p:sldId id="295" r:id="rId3"/>
    <p:sldId id="276" r:id="rId4"/>
    <p:sldId id="267" r:id="rId5"/>
    <p:sldId id="272" r:id="rId6"/>
    <p:sldId id="271" r:id="rId7"/>
    <p:sldId id="273" r:id="rId8"/>
    <p:sldId id="280" r:id="rId9"/>
    <p:sldId id="275" r:id="rId10"/>
    <p:sldId id="281" r:id="rId11"/>
    <p:sldId id="286" r:id="rId12"/>
    <p:sldId id="290" r:id="rId13"/>
    <p:sldId id="293" r:id="rId14"/>
    <p:sldId id="288" r:id="rId15"/>
    <p:sldId id="285" r:id="rId16"/>
    <p:sldId id="291" r:id="rId17"/>
    <p:sldId id="287" r:id="rId18"/>
    <p:sldId id="294" r:id="rId19"/>
    <p:sldId id="292" r:id="rId20"/>
    <p:sldId id="27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7" autoAdjust="0"/>
    <p:restoredTop sz="88175" autoAdjust="0"/>
  </p:normalViewPr>
  <p:slideViewPr>
    <p:cSldViewPr snapToGrid="0">
      <p:cViewPr varScale="1">
        <p:scale>
          <a:sx n="96" d="100"/>
          <a:sy n="96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135D0-1B9C-4CAA-95C1-E552AB3AE35E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D53C2-F8D4-4E53-B4FC-DC75452B56C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96090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017B-9861-4D35-A093-C277B3467EC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45450-8D41-4F55-9E01-E376150120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919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>
                <a:latin typeface="Calibri" pitchFamily="34" charset="0"/>
                <a:cs typeface="Calibri" pitchFamily="34" charset="0"/>
              </a:rPr>
              <a:t>Brief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Statement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what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what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I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am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today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968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 </a:t>
            </a:r>
            <a:r>
              <a:rPr lang="fr-FR" dirty="0" err="1" smtClean="0"/>
              <a:t>graduated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postgraduate</a:t>
            </a:r>
            <a:r>
              <a:rPr lang="fr-FR" baseline="0" dirty="0" smtClean="0"/>
              <a:t> engineering </a:t>
            </a:r>
            <a:r>
              <a:rPr lang="fr-FR" baseline="0" dirty="0" err="1" smtClean="0"/>
              <a:t>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970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95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122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Suscessful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stresssfull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environnment</a:t>
            </a:r>
            <a:r>
              <a:rPr lang="fr-FR" baseline="0" dirty="0" smtClean="0"/>
              <a:t>.</a:t>
            </a:r>
            <a:endParaRPr lang="fr-FR" dirty="0" smtClean="0"/>
          </a:p>
          <a:p>
            <a:r>
              <a:rPr lang="fr-FR" dirty="0" err="1" smtClean="0"/>
              <a:t>Scheduling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follow</a:t>
            </a:r>
            <a:r>
              <a:rPr lang="fr-FR" baseline="0" dirty="0" smtClean="0"/>
              <a:t> up</a:t>
            </a:r>
          </a:p>
          <a:p>
            <a:r>
              <a:rPr lang="fr-FR" baseline="0" dirty="0" err="1" smtClean="0"/>
              <a:t>Quality</a:t>
            </a:r>
            <a:r>
              <a:rPr lang="fr-FR" baseline="0" dirty="0" smtClean="0"/>
              <a:t> / Claims justification </a:t>
            </a:r>
            <a:r>
              <a:rPr lang="fr-FR" baseline="0" dirty="0" err="1" smtClean="0"/>
              <a:t>initiated</a:t>
            </a:r>
            <a:r>
              <a:rPr lang="fr-FR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7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Alaska &amp; </a:t>
            </a:r>
            <a:r>
              <a:rPr lang="fr-FR" dirty="0" err="1" smtClean="0"/>
              <a:t>co</a:t>
            </a:r>
            <a:r>
              <a:rPr lang="fr-FR" dirty="0" smtClean="0"/>
              <a:t> : 6 </a:t>
            </a:r>
            <a:r>
              <a:rPr lang="fr-FR" dirty="0" err="1" smtClean="0"/>
              <a:t>months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r>
              <a:rPr lang="fr-FR" dirty="0" smtClean="0"/>
              <a:t> .. </a:t>
            </a:r>
            <a:r>
              <a:rPr lang="fr-FR" dirty="0" err="1" smtClean="0"/>
              <a:t>Cost</a:t>
            </a:r>
            <a:r>
              <a:rPr lang="fr-FR" dirty="0" smtClean="0"/>
              <a:t> ~300 k€</a:t>
            </a:r>
          </a:p>
          <a:p>
            <a:r>
              <a:rPr lang="fr-FR" dirty="0" smtClean="0"/>
              <a:t>JT60SA duration ~ 6 mo / 150 k€</a:t>
            </a:r>
          </a:p>
          <a:p>
            <a:r>
              <a:rPr lang="fr-FR" dirty="0" smtClean="0"/>
              <a:t>Hefei : 1 </a:t>
            </a:r>
            <a:r>
              <a:rPr lang="fr-FR" dirty="0" err="1" smtClean="0"/>
              <a:t>year</a:t>
            </a:r>
            <a:r>
              <a:rPr lang="fr-FR" dirty="0" smtClean="0"/>
              <a:t> (w/o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install</a:t>
            </a:r>
            <a:r>
              <a:rPr lang="fr-FR" baseline="0" dirty="0" smtClean="0"/>
              <a:t> &amp; </a:t>
            </a:r>
            <a:r>
              <a:rPr lang="fr-FR" baseline="0" dirty="0" err="1" smtClean="0"/>
              <a:t>com</a:t>
            </a:r>
            <a:r>
              <a:rPr lang="fr-FR" baseline="0" dirty="0" smtClean="0"/>
              <a:t>) ~1,2 m€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287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Increase</a:t>
            </a:r>
            <a:r>
              <a:rPr lang="fr-FR" dirty="0" smtClean="0"/>
              <a:t> </a:t>
            </a:r>
            <a:r>
              <a:rPr lang="fr-FR" dirty="0" err="1" smtClean="0"/>
              <a:t>profitability</a:t>
            </a:r>
            <a:r>
              <a:rPr lang="fr-FR" baseline="0" dirty="0" smtClean="0"/>
              <a:t> of all </a:t>
            </a:r>
            <a:r>
              <a:rPr lang="fr-FR" baseline="0" dirty="0" err="1" smtClean="0"/>
              <a:t>projects</a:t>
            </a:r>
            <a:r>
              <a:rPr lang="fr-FR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42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Deicisons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5450-8D41-4F55-9E01-E376150120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34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525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0669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7546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Oval 14">
            <a:hlinkClick r:id="" action="ppaction://hlinkshowjump?jump=nextslide" highlightClick="1"/>
          </p:cNvPr>
          <p:cNvSpPr/>
          <p:nvPr userDrawn="1"/>
        </p:nvSpPr>
        <p:spPr>
          <a:xfrm>
            <a:off x="11673840" y="6447155"/>
            <a:ext cx="274320" cy="27432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hlinkClick r:id="" action="ppaction://hlinkshowjump?jump=previousslide" highlightClick="1"/>
          </p:cNvPr>
          <p:cNvSpPr/>
          <p:nvPr userDrawn="1"/>
        </p:nvSpPr>
        <p:spPr>
          <a:xfrm>
            <a:off x="11327927" y="6447155"/>
            <a:ext cx="274320" cy="27432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hevron 16"/>
          <p:cNvSpPr/>
          <p:nvPr userDrawn="1"/>
        </p:nvSpPr>
        <p:spPr>
          <a:xfrm flipH="1">
            <a:off x="11414795" y="6529451"/>
            <a:ext cx="82296" cy="100584"/>
          </a:xfrm>
          <a:prstGeom prst="chevron">
            <a:avLst>
              <a:gd name="adj" fmla="val 79255"/>
            </a:avLst>
          </a:prstGeom>
          <a:solidFill>
            <a:srgbClr val="4F81BD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hevron 17"/>
          <p:cNvSpPr/>
          <p:nvPr userDrawn="1"/>
        </p:nvSpPr>
        <p:spPr>
          <a:xfrm>
            <a:off x="11765280" y="6529451"/>
            <a:ext cx="82296" cy="100584"/>
          </a:xfrm>
          <a:prstGeom prst="chevron">
            <a:avLst>
              <a:gd name="adj" fmla="val 79255"/>
            </a:avLst>
          </a:prstGeom>
          <a:solidFill>
            <a:srgbClr val="4F81BD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5706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1812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4639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89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6079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468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689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784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9449" y="1193800"/>
            <a:ext cx="447675" cy="365125"/>
          </a:xfrm>
          <a:prstGeom prst="rect">
            <a:avLst/>
          </a:prstGeom>
        </p:spPr>
        <p:txBody>
          <a:bodyPr/>
          <a:lstStyle/>
          <a:p>
            <a:fld id="{2E0AF410-E393-4BD9-85C9-7BB7333ADA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8525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21" y="0"/>
            <a:ext cx="12196121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6275147"/>
            <a:ext cx="12192000" cy="58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950" y="212725"/>
            <a:ext cx="11540490" cy="55245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3427E-9AB6-45CA-B5B9-BF3661998837}" type="datetimeFigureOut">
              <a:rPr lang="fr-FR" smtClean="0"/>
              <a:pPr/>
              <a:t>07/09/2015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Vincent HELOIN – Education &amp; </a:t>
            </a:r>
            <a:r>
              <a:rPr lang="fr-FR" dirty="0" err="1" smtClean="0"/>
              <a:t>Experience</a:t>
            </a:r>
            <a:r>
              <a:rPr lang="fr-FR" dirty="0" smtClean="0"/>
              <a:t> (2015)</a:t>
            </a:r>
            <a:endParaRPr lang="fr-FR" dirty="0"/>
          </a:p>
        </p:txBody>
      </p:sp>
      <p:sp>
        <p:nvSpPr>
          <p:cNvPr id="11" name="Oval 10">
            <a:hlinkClick r:id="" action="ppaction://hlinkshowjump?jump=nextslide" highlightClick="1"/>
          </p:cNvPr>
          <p:cNvSpPr/>
          <p:nvPr userDrawn="1"/>
        </p:nvSpPr>
        <p:spPr>
          <a:xfrm>
            <a:off x="11811000" y="6356350"/>
            <a:ext cx="274320" cy="27432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hlinkClick r:id="" action="ppaction://hlinkshowjump?jump=previousslide" highlightClick="1"/>
          </p:cNvPr>
          <p:cNvSpPr/>
          <p:nvPr userDrawn="1"/>
        </p:nvSpPr>
        <p:spPr>
          <a:xfrm>
            <a:off x="11465087" y="6356350"/>
            <a:ext cx="274320" cy="27432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 userDrawn="1"/>
        </p:nvSpPr>
        <p:spPr>
          <a:xfrm flipH="1">
            <a:off x="11551955" y="6438646"/>
            <a:ext cx="82296" cy="100584"/>
          </a:xfrm>
          <a:prstGeom prst="chevron">
            <a:avLst>
              <a:gd name="adj" fmla="val 79255"/>
            </a:avLst>
          </a:prstGeom>
          <a:solidFill>
            <a:srgbClr val="4F81BD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hevron 13"/>
          <p:cNvSpPr/>
          <p:nvPr userDrawn="1"/>
        </p:nvSpPr>
        <p:spPr>
          <a:xfrm>
            <a:off x="11902440" y="6438646"/>
            <a:ext cx="82296" cy="100584"/>
          </a:xfrm>
          <a:prstGeom prst="chevron">
            <a:avLst>
              <a:gd name="adj" fmla="val 79255"/>
            </a:avLst>
          </a:prstGeom>
          <a:solidFill>
            <a:srgbClr val="4F81BD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743491" y="6401990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F5134D-7C6B-4A7B-B28B-A8C75F870448}" type="slidenum">
              <a:rPr lang="en-JM" smtClean="0"/>
              <a:pPr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98075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google.fr/imgres?imgurl=https://lh3.googleusercontent.com/-9uat8Kjxo7E/TXo48QRDaSI/AAAAAAAAN0w/sJ4x3iSh9EU/s1600/world2.jpg&amp;imgrefurl=http://onde-cevenole.blogspot.com/2011_03_11_archive.html&amp;usg=__1jCQDysgGrFIYPZg0G3KJyJnraU=&amp;h=324&amp;w=338&amp;sz=13&amp;hl=fr&amp;start=34&amp;zoom=1&amp;tbnid=Ws_Zy3o43c0l8M:&amp;tbnh=114&amp;tbnw=119&amp;ei=NRrcTfKuHcep8QOgl_DxDw&amp;prev=/search?q=world&amp;start=20&amp;um=1&amp;hl=fr&amp;sa=N&amp;tbm=isch&amp;um=1&amp;itbs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5" Type="http://schemas.openxmlformats.org/officeDocument/2006/relationships/image" Target="../media/image21.png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centrale-marseille.fr/f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hlinkClick r:id="" action="ppaction://hlinkshowjump?jump=nextslide" highlightClick="1"/>
          </p:cNvPr>
          <p:cNvSpPr/>
          <p:nvPr/>
        </p:nvSpPr>
        <p:spPr>
          <a:xfrm>
            <a:off x="5873930" y="4770120"/>
            <a:ext cx="487680" cy="4876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7770" y="4191000"/>
            <a:ext cx="5080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/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67" dirty="0" smtClean="0">
                <a:solidFill>
                  <a:srgbClr val="0070C0"/>
                </a:solidFill>
                <a:latin typeface="BebasNEUE" pitchFamily="34" charset="0"/>
              </a:rPr>
              <a:t>Education &amp; Experience</a:t>
            </a:r>
            <a:endParaRPr lang="en-JM" sz="1867" dirty="0">
              <a:solidFill>
                <a:srgbClr val="0070C0"/>
              </a:solidFill>
              <a:latin typeface="BebasNEUE" pitchFamily="34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6075681" y="4922520"/>
            <a:ext cx="143537" cy="182880"/>
          </a:xfrm>
          <a:prstGeom prst="chevron">
            <a:avLst>
              <a:gd name="adj" fmla="val 79255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09300" y="6307931"/>
            <a:ext cx="1254125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 23"/>
          <p:cNvGrpSpPr/>
          <p:nvPr/>
        </p:nvGrpSpPr>
        <p:grpSpPr>
          <a:xfrm>
            <a:off x="2111827" y="1986642"/>
            <a:ext cx="8011886" cy="1366157"/>
            <a:chOff x="2209800" y="1981200"/>
            <a:chExt cx="4876800" cy="1371600"/>
          </a:xfrm>
        </p:grpSpPr>
        <p:sp>
          <p:nvSpPr>
            <p:cNvPr id="25" name="Rectangle 24"/>
            <p:cNvSpPr/>
            <p:nvPr/>
          </p:nvSpPr>
          <p:spPr>
            <a:xfrm>
              <a:off x="2209800" y="1981200"/>
              <a:ext cx="4876800" cy="13716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" lastClr="FFFFFF"/>
              </a:solidFill>
              <a:prstDash val="solid"/>
            </a:ln>
            <a:effectLst>
              <a:innerShdw blurRad="114300">
                <a:sysClr val="window" lastClr="FFFFFF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M" sz="4800" i="0" u="none" strike="noStrike" kern="0" normalizeH="0" baseline="0" noProof="0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Vincent HELOIN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9800" y="2286000"/>
              <a:ext cx="152400" cy="6096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34200" y="2286000"/>
              <a:ext cx="152400" cy="6096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498433" y="3541067"/>
            <a:ext cx="5298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LCLSII - Project </a:t>
            </a:r>
            <a:r>
              <a:rPr lang="fr-FR" sz="2400" dirty="0" err="1"/>
              <a:t>Cryogenics</a:t>
            </a:r>
            <a:r>
              <a:rPr lang="fr-FR" sz="2400" dirty="0"/>
              <a:t> Group Leader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1349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4608635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err="1" smtClean="0"/>
              <a:t>Helium</a:t>
            </a:r>
            <a:r>
              <a:rPr lang="fr-FR" sz="2800" dirty="0" smtClean="0"/>
              <a:t> </a:t>
            </a:r>
            <a:r>
              <a:rPr lang="fr-FR" sz="2800" dirty="0" err="1" smtClean="0"/>
              <a:t>liquefiers</a:t>
            </a:r>
            <a:r>
              <a:rPr lang="fr-FR" sz="2800" dirty="0" smtClean="0"/>
              <a:t>/</a:t>
            </a:r>
            <a:r>
              <a:rPr lang="fr-FR" sz="2800" dirty="0" err="1" smtClean="0"/>
              <a:t>refrigerators</a:t>
            </a:r>
            <a:endParaRPr lang="fr-FR" sz="2800" dirty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5427346" y="2871153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altLang="fr-FR" sz="1800" dirty="0" smtClean="0"/>
              <a:t>Thermal / Hydraulic calculation</a:t>
            </a:r>
            <a:endParaRPr lang="en-US" altLang="fr-FR" sz="1400" dirty="0" smtClean="0"/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5427346" y="3303335"/>
            <a:ext cx="6155054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Equipment specifications (compressors, valves, instruments,…)</a:t>
            </a:r>
            <a:endParaRPr lang="en-US" sz="1800" dirty="0"/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5427345" y="3761425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Functional Analysis</a:t>
            </a:r>
            <a:endParaRPr lang="en-US" sz="18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427346" y="2315368"/>
            <a:ext cx="6021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5427345" y="4196516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Helium Liquefier commissioning</a:t>
            </a:r>
            <a:endParaRPr lang="en-US" sz="1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864455"/>
            <a:ext cx="459315" cy="4593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765818"/>
            <a:ext cx="569177" cy="5684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3311459"/>
            <a:ext cx="459315" cy="4593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3212822"/>
            <a:ext cx="569177" cy="5684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3779241"/>
            <a:ext cx="459315" cy="4593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3680604"/>
            <a:ext cx="569177" cy="5684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4228502"/>
            <a:ext cx="459315" cy="4593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4129865"/>
            <a:ext cx="569177" cy="568429"/>
          </a:xfrm>
          <a:prstGeom prst="rect">
            <a:avLst/>
          </a:prstGeom>
        </p:spPr>
      </p:pic>
      <p:sp>
        <p:nvSpPr>
          <p:cNvPr id="27" name="Rectangle 6"/>
          <p:cNvSpPr txBox="1">
            <a:spLocks noChangeArrowheads="1"/>
          </p:cNvSpPr>
          <p:nvPr/>
        </p:nvSpPr>
        <p:spPr>
          <a:xfrm>
            <a:off x="5427345" y="1796241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Main Skills used / developed 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r="840"/>
          <a:stretch/>
        </p:blipFill>
        <p:spPr>
          <a:xfrm>
            <a:off x="1117734" y="1692617"/>
            <a:ext cx="3416560" cy="3975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5427346" y="2436956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altLang="fr-FR" sz="1800" dirty="0" smtClean="0"/>
              <a:t>Helium Liquefaction / Refrigeration Process </a:t>
            </a:r>
            <a:endParaRPr lang="en-US" altLang="fr-FR" sz="1400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430258"/>
            <a:ext cx="459315" cy="4593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331621"/>
            <a:ext cx="569177" cy="5684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33060"/>
            <a:ext cx="1085850" cy="11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43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74649" y="765175"/>
            <a:ext cx="6334809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RHEA </a:t>
            </a:r>
            <a:r>
              <a:rPr lang="fr-FR" sz="2800" dirty="0" err="1" smtClean="0"/>
              <a:t>Liquefier</a:t>
            </a:r>
            <a:r>
              <a:rPr lang="fr-FR" sz="2800" dirty="0" smtClean="0"/>
              <a:t> (20t/d) – Ras </a:t>
            </a:r>
            <a:r>
              <a:rPr lang="fr-FR" sz="2800" dirty="0" err="1" smtClean="0"/>
              <a:t>Laffan</a:t>
            </a:r>
            <a:r>
              <a:rPr lang="fr-FR" sz="2800" dirty="0" smtClean="0"/>
              <a:t>, Qatar</a:t>
            </a:r>
            <a:endParaRPr lang="fr-FR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40267"/>
            <a:ext cx="1117733" cy="1117733"/>
          </a:xfrm>
          <a:prstGeom prst="rect">
            <a:avLst/>
          </a:prstGeom>
        </p:spPr>
      </p:pic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3986894" y="2897188"/>
            <a:ext cx="7770813" cy="1996163"/>
          </a:xfrm>
          <a:prstGeom prst="rect">
            <a:avLst/>
          </a:prstGeom>
          <a:solidFill>
            <a:srgbClr val="BFBEA9"/>
          </a:solidFill>
          <a:ln w="9525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He Recovery Unit II: AIR LIQUIDE Engineering Scope</a:t>
            </a:r>
            <a:endParaRPr kumimoji="0" lang="fr-FR" altLang="fr-FR" sz="12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7369" y="5370509"/>
            <a:ext cx="2505075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9295494" y="5103809"/>
            <a:ext cx="2346325" cy="250825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LHe 20 TPD</a:t>
            </a:r>
            <a:endParaRPr kumimoji="0" lang="fr-FR" altLang="fr-FR" sz="1400" b="1" i="0" u="none" strike="noStrike" kern="0" cap="none" spc="0" normalizeH="0" baseline="300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4125007" y="3348038"/>
            <a:ext cx="2346325" cy="1497014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PURIFICATION System: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Compression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Partial Condensation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Hydrogen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Removal</a:t>
            </a:r>
            <a:endParaRPr kumimoji="0" lang="fr-FR" altLang="fr-FR" sz="12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PSA Purification (~150ppm)</a:t>
            </a:r>
          </a:p>
        </p:txBody>
      </p:sp>
      <p:cxnSp>
        <p:nvCxnSpPr>
          <p:cNvPr id="52" name="AutoShape 14"/>
          <p:cNvCxnSpPr>
            <a:cxnSpLocks noChangeShapeType="1"/>
            <a:stCxn id="57" idx="1"/>
            <a:endCxn id="48" idx="1"/>
          </p:cNvCxnSpPr>
          <p:nvPr/>
        </p:nvCxnSpPr>
        <p:spPr bwMode="auto">
          <a:xfrm rot="10800000" flipV="1">
            <a:off x="3986895" y="2463458"/>
            <a:ext cx="53975" cy="1431812"/>
          </a:xfrm>
          <a:prstGeom prst="bentConnector3">
            <a:avLst>
              <a:gd name="adj1" fmla="val 523529"/>
            </a:avLst>
          </a:prstGeom>
          <a:noFill/>
          <a:ln w="28575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AutoShape 15"/>
          <p:cNvCxnSpPr>
            <a:cxnSpLocks noChangeShapeType="1"/>
            <a:stCxn id="48" idx="3"/>
            <a:endCxn id="50" idx="3"/>
          </p:cNvCxnSpPr>
          <p:nvPr/>
        </p:nvCxnSpPr>
        <p:spPr bwMode="auto">
          <a:xfrm flipH="1">
            <a:off x="11641819" y="3895270"/>
            <a:ext cx="115888" cy="1333952"/>
          </a:xfrm>
          <a:prstGeom prst="bentConnector3">
            <a:avLst>
              <a:gd name="adj1" fmla="val -197259"/>
            </a:avLst>
          </a:prstGeom>
          <a:noFill/>
          <a:ln w="28575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4" name="Picture 17" descr="ANd9GcQpaFz_ylPdeFQuVahptfae3hX8h6dCcIKcZxmOLQI1DShN-Kj1qtet9r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0199" y="4902196"/>
            <a:ext cx="10858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AutoShape 18"/>
          <p:cNvCxnSpPr>
            <a:cxnSpLocks noChangeShapeType="1"/>
            <a:stCxn id="50" idx="1"/>
            <a:endCxn id="49" idx="0"/>
          </p:cNvCxnSpPr>
          <p:nvPr/>
        </p:nvCxnSpPr>
        <p:spPr bwMode="auto">
          <a:xfrm rot="10800000" flipV="1">
            <a:off x="7769907" y="5229221"/>
            <a:ext cx="1525587" cy="141288"/>
          </a:xfrm>
          <a:prstGeom prst="bentConnector2">
            <a:avLst/>
          </a:prstGeom>
          <a:noFill/>
          <a:ln w="28575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20"/>
          <p:cNvCxnSpPr>
            <a:cxnSpLocks noChangeShapeType="1"/>
            <a:stCxn id="49" idx="1"/>
            <a:endCxn id="54" idx="2"/>
          </p:cNvCxnSpPr>
          <p:nvPr/>
        </p:nvCxnSpPr>
        <p:spPr bwMode="auto">
          <a:xfrm rot="10800000" flipV="1">
            <a:off x="4723125" y="5703089"/>
            <a:ext cx="1794245" cy="332581"/>
          </a:xfrm>
          <a:prstGeom prst="curvedConnector4">
            <a:avLst>
              <a:gd name="adj1" fmla="val 34870"/>
              <a:gd name="adj2" fmla="val 168735"/>
            </a:avLst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4040869" y="2146751"/>
            <a:ext cx="2476500" cy="633413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CRUDE HELIUM: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>(50%He, 48%N2, 2%H2, Ne)</a:t>
            </a:r>
          </a:p>
        </p:txBody>
      </p:sp>
      <p:grpSp>
        <p:nvGrpSpPr>
          <p:cNvPr id="58" name="Group 49"/>
          <p:cNvGrpSpPr>
            <a:grpSpLocks/>
          </p:cNvGrpSpPr>
          <p:nvPr/>
        </p:nvGrpSpPr>
        <p:grpSpPr bwMode="auto">
          <a:xfrm>
            <a:off x="9022447" y="3348038"/>
            <a:ext cx="2619376" cy="1497014"/>
            <a:chOff x="3800" y="2109"/>
            <a:chExt cx="1650" cy="1134"/>
          </a:xfrm>
        </p:grpSpPr>
        <p:sp>
          <p:nvSpPr>
            <p:cNvPr id="59" name="Text Box 8"/>
            <p:cNvSpPr txBox="1">
              <a:spLocks noChangeArrowheads="1"/>
            </p:cNvSpPr>
            <p:nvPr/>
          </p:nvSpPr>
          <p:spPr bwMode="auto">
            <a:xfrm>
              <a:off x="3972" y="2109"/>
              <a:ext cx="1478" cy="113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LOADING Bays: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Storage: 480m</a:t>
              </a:r>
              <a:r>
                <a:rPr kumimoji="0" lang="fr-FR" altLang="fr-FR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</a:t>
              </a:r>
              <a:r>
                <a:rPr kumimoji="0" lang="fr-FR" alt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Liquid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4 Loading Bays</a:t>
              </a:r>
            </a:p>
          </p:txBody>
        </p:sp>
        <p:cxnSp>
          <p:nvCxnSpPr>
            <p:cNvPr id="60" name="AutoShape 27"/>
            <p:cNvCxnSpPr>
              <a:cxnSpLocks noChangeShapeType="1"/>
              <a:stCxn id="62" idx="3"/>
              <a:endCxn id="59" idx="1"/>
            </p:cNvCxnSpPr>
            <p:nvPr/>
          </p:nvCxnSpPr>
          <p:spPr bwMode="auto">
            <a:xfrm>
              <a:off x="3800" y="2676"/>
              <a:ext cx="172" cy="0"/>
            </a:xfrm>
            <a:prstGeom prst="straightConnector1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48"/>
          <p:cNvGrpSpPr>
            <a:grpSpLocks/>
          </p:cNvGrpSpPr>
          <p:nvPr/>
        </p:nvGrpSpPr>
        <p:grpSpPr bwMode="auto">
          <a:xfrm>
            <a:off x="6471334" y="3348038"/>
            <a:ext cx="2551113" cy="1497014"/>
            <a:chOff x="2202" y="2109"/>
            <a:chExt cx="1607" cy="1134"/>
          </a:xfrm>
        </p:grpSpPr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2344" y="2109"/>
              <a:ext cx="1465" cy="113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LIQUEFACTION System: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Compression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Purification (~5ppm)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DE5930"/>
                </a:buClr>
                <a:buSzPct val="90000"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Liquefaction</a:t>
              </a:r>
              <a:endPara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63" name="AutoShape 28"/>
            <p:cNvCxnSpPr>
              <a:cxnSpLocks noChangeShapeType="1"/>
              <a:endCxn id="62" idx="1"/>
            </p:cNvCxnSpPr>
            <p:nvPr/>
          </p:nvCxnSpPr>
          <p:spPr bwMode="auto">
            <a:xfrm>
              <a:off x="2202" y="2676"/>
              <a:ext cx="142" cy="0"/>
            </a:xfrm>
            <a:prstGeom prst="straightConnector1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53"/>
          <p:cNvSpPr txBox="1">
            <a:spLocks noChangeArrowheads="1"/>
          </p:cNvSpPr>
          <p:nvPr/>
        </p:nvSpPr>
        <p:spPr bwMode="auto">
          <a:xfrm>
            <a:off x="4040869" y="1311726"/>
            <a:ext cx="2476500" cy="633413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NATURAL GAS (215000 TPD)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Helium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~ 0.1%</a:t>
            </a:r>
            <a:endParaRPr kumimoji="0" lang="fr-FR" altLang="fr-FR" sz="12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65" name="AutoShape 54"/>
          <p:cNvCxnSpPr>
            <a:cxnSpLocks noChangeShapeType="1"/>
            <a:stCxn id="64" idx="2"/>
            <a:endCxn id="57" idx="0"/>
          </p:cNvCxnSpPr>
          <p:nvPr/>
        </p:nvCxnSpPr>
        <p:spPr bwMode="auto">
          <a:xfrm>
            <a:off x="5279119" y="1945139"/>
            <a:ext cx="0" cy="201612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55"/>
          <p:cNvSpPr txBox="1">
            <a:spLocks noChangeArrowheads="1"/>
          </p:cNvSpPr>
          <p:nvPr/>
        </p:nvSpPr>
        <p:spPr bwMode="auto">
          <a:xfrm>
            <a:off x="9295494" y="5713409"/>
            <a:ext cx="2346325" cy="250825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fr-FR" altLang="fr-FR" sz="1400" b="1" smtClean="0">
                <a:solidFill>
                  <a:srgbClr val="FF0000"/>
                </a:solidFill>
                <a:latin typeface="Arial" panose="020B0604020202020204" pitchFamily="34" charset="0"/>
              </a:rPr>
              <a:t>ASU: LN2 for LIN Shield</a:t>
            </a:r>
            <a:endParaRPr lang="fr-FR" altLang="fr-FR" sz="1400" b="1" baseline="3000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67" name="AutoShape 56"/>
          <p:cNvCxnSpPr>
            <a:cxnSpLocks noChangeShapeType="1"/>
            <a:stCxn id="66" idx="1"/>
            <a:endCxn id="49" idx="3"/>
          </p:cNvCxnSpPr>
          <p:nvPr/>
        </p:nvCxnSpPr>
        <p:spPr bwMode="auto">
          <a:xfrm rot="10800000">
            <a:off x="9022444" y="5703884"/>
            <a:ext cx="273050" cy="1349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6" descr="qatar-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0" t="2225" r="4410" b="4448"/>
          <a:stretch>
            <a:fillRect/>
          </a:stretch>
        </p:blipFill>
        <p:spPr bwMode="auto">
          <a:xfrm>
            <a:off x="378686" y="1586516"/>
            <a:ext cx="1388922" cy="1764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7"/>
          <a:stretch>
            <a:fillRect/>
          </a:stretch>
        </p:blipFill>
        <p:spPr bwMode="auto">
          <a:xfrm>
            <a:off x="373125" y="3476180"/>
            <a:ext cx="2994968" cy="208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4" name="Rectangle 13"/>
          <p:cNvSpPr>
            <a:spLocks noChangeArrowheads="1"/>
          </p:cNvSpPr>
          <p:nvPr/>
        </p:nvSpPr>
        <p:spPr bwMode="auto">
          <a:xfrm rot="20353462">
            <a:off x="663365" y="3631863"/>
            <a:ext cx="162356" cy="163468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76" name="Picture 19" descr="qatar_reli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2" b="3023"/>
          <a:stretch>
            <a:fillRect/>
          </a:stretch>
        </p:blipFill>
        <p:spPr bwMode="auto">
          <a:xfrm>
            <a:off x="1897993" y="1582068"/>
            <a:ext cx="1470100" cy="176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7" name="Rectangle 20"/>
          <p:cNvSpPr>
            <a:spLocks noChangeArrowheads="1"/>
          </p:cNvSpPr>
          <p:nvPr/>
        </p:nvSpPr>
        <p:spPr bwMode="auto">
          <a:xfrm rot="15977916">
            <a:off x="1276648" y="2444445"/>
            <a:ext cx="162356" cy="163468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cxnSp>
        <p:nvCxnSpPr>
          <p:cNvPr id="78" name="AutoShape 21"/>
          <p:cNvCxnSpPr>
            <a:cxnSpLocks noChangeShapeType="1"/>
            <a:stCxn id="77" idx="2"/>
          </p:cNvCxnSpPr>
          <p:nvPr/>
        </p:nvCxnSpPr>
        <p:spPr bwMode="auto">
          <a:xfrm flipV="1">
            <a:off x="1439390" y="2439893"/>
            <a:ext cx="860750" cy="8101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Rectangle 22"/>
          <p:cNvSpPr>
            <a:spLocks noChangeArrowheads="1"/>
          </p:cNvSpPr>
          <p:nvPr/>
        </p:nvSpPr>
        <p:spPr bwMode="auto">
          <a:xfrm rot="15977916">
            <a:off x="2759259" y="2204247"/>
            <a:ext cx="162356" cy="163468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cxnSp>
        <p:nvCxnSpPr>
          <p:cNvPr id="80" name="AutoShape 23"/>
          <p:cNvCxnSpPr>
            <a:cxnSpLocks noChangeShapeType="1"/>
            <a:stCxn id="79" idx="1"/>
            <a:endCxn id="74" idx="3"/>
          </p:cNvCxnSpPr>
          <p:nvPr/>
        </p:nvCxnSpPr>
        <p:spPr bwMode="auto">
          <a:xfrm rot="5400000">
            <a:off x="1174155" y="2013279"/>
            <a:ext cx="1317812" cy="2025235"/>
          </a:xfrm>
          <a:prstGeom prst="curvedConnector2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64829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74649" y="765175"/>
            <a:ext cx="6334809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RHEA </a:t>
            </a:r>
            <a:r>
              <a:rPr lang="fr-FR" sz="2800" dirty="0" err="1" smtClean="0"/>
              <a:t>Liquefier</a:t>
            </a:r>
            <a:r>
              <a:rPr lang="fr-FR" sz="2800" dirty="0" smtClean="0"/>
              <a:t> (20t/d) – Ras </a:t>
            </a:r>
            <a:r>
              <a:rPr lang="fr-FR" sz="2800" dirty="0" err="1" smtClean="0"/>
              <a:t>Laffan</a:t>
            </a:r>
            <a:r>
              <a:rPr lang="fr-FR" sz="2800" dirty="0" smtClean="0"/>
              <a:t>, Qatar</a:t>
            </a:r>
            <a:endParaRPr lang="fr-FR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40267"/>
            <a:ext cx="1117733" cy="1117733"/>
          </a:xfrm>
          <a:prstGeom prst="rect">
            <a:avLst/>
          </a:prstGeom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3408" y="815396"/>
            <a:ext cx="5328592" cy="5519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36" name="Connecteur droit 8"/>
          <p:cNvCxnSpPr/>
          <p:nvPr/>
        </p:nvCxnSpPr>
        <p:spPr bwMode="auto">
          <a:xfrm>
            <a:off x="541802" y="1689441"/>
            <a:ext cx="17927" cy="2131550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ZoneTexte 10"/>
          <p:cNvSpPr txBox="1"/>
          <p:nvPr/>
        </p:nvSpPr>
        <p:spPr>
          <a:xfrm>
            <a:off x="613809" y="1617433"/>
            <a:ext cx="6539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0000"/>
              </a:lnSpc>
              <a:buClr>
                <a:schemeClr val="tx2"/>
              </a:buClr>
              <a:buSzPct val="80000"/>
              <a:defRPr/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Liquefier 7000l/h, 20TPD loaded,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27kW @ 4,5K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equivalent power: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(2x2) Compressors : 3 Pressure levels 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6  static gas bearing expansion turbines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No LN2 Precooling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Push-pull 80K &amp; 20K adsorbers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4x  Fixed Storages of 120 m3</a:t>
            </a:r>
          </a:p>
        </p:txBody>
      </p:sp>
      <p:cxnSp>
        <p:nvCxnSpPr>
          <p:cNvPr id="38" name="Connecteur droit 14"/>
          <p:cNvCxnSpPr/>
          <p:nvPr/>
        </p:nvCxnSpPr>
        <p:spPr bwMode="auto">
          <a:xfrm>
            <a:off x="559729" y="3916356"/>
            <a:ext cx="0" cy="1224136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ZoneTexte 15"/>
          <p:cNvSpPr txBox="1"/>
          <p:nvPr/>
        </p:nvSpPr>
        <p:spPr>
          <a:xfrm>
            <a:off x="613809" y="3820991"/>
            <a:ext cx="6539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0000"/>
              </a:lnSpc>
              <a:buClr>
                <a:schemeClr val="tx2"/>
              </a:buClr>
              <a:buSzPct val="80000"/>
              <a:defRPr/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Liquefier adapted to process load variation from trucks: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Truck depressurization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Truck cooling down 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Truck loading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757238" lvl="1" indent="-284163">
              <a:spcBef>
                <a:spcPct val="20000"/>
              </a:spcBef>
              <a:buClr>
                <a:srgbClr val="C6BE74"/>
              </a:buClr>
              <a:buFont typeface="Webdings" pitchFamily="18" charset="2"/>
              <a:buChar char="a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0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>
            <a:off x="374649" y="765175"/>
            <a:ext cx="6334809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RHEA </a:t>
            </a:r>
            <a:r>
              <a:rPr lang="fr-FR" sz="2800" dirty="0" err="1" smtClean="0"/>
              <a:t>Liquefier</a:t>
            </a:r>
            <a:r>
              <a:rPr lang="fr-FR" sz="2800" dirty="0" smtClean="0"/>
              <a:t> (20t/d) – Ras </a:t>
            </a:r>
            <a:r>
              <a:rPr lang="fr-FR" sz="2800" dirty="0" err="1" smtClean="0"/>
              <a:t>Laffan</a:t>
            </a:r>
            <a:r>
              <a:rPr lang="fr-FR" sz="2800" dirty="0" smtClean="0"/>
              <a:t>, Qatar</a:t>
            </a:r>
            <a:endParaRPr lang="fr-FR" sz="2800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34295" b="16984"/>
          <a:stretch/>
        </p:blipFill>
        <p:spPr bwMode="auto">
          <a:xfrm>
            <a:off x="6519663" y="3901027"/>
            <a:ext cx="5487241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" y="1431384"/>
            <a:ext cx="5149629" cy="183569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58866" y="3362325"/>
            <a:ext cx="475608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1225" y="3362325"/>
            <a:ext cx="1638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17m </a:t>
            </a:r>
            <a:r>
              <a:rPr lang="fr-FR" sz="1100" b="1" dirty="0" err="1" smtClean="0">
                <a:solidFill>
                  <a:srgbClr val="FF0000"/>
                </a:solidFill>
              </a:rPr>
              <a:t>with</a:t>
            </a:r>
            <a:r>
              <a:rPr lang="fr-FR" sz="1100" b="1" dirty="0" smtClean="0">
                <a:solidFill>
                  <a:srgbClr val="FF0000"/>
                </a:solidFill>
              </a:rPr>
              <a:t> ends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22273" y="1966234"/>
            <a:ext cx="3914" cy="127213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69576" y="2502857"/>
            <a:ext cx="491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4,2m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740" y="3979609"/>
            <a:ext cx="4798210" cy="190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3"/>
          <a:stretch>
            <a:fillRect/>
          </a:stretch>
        </p:blipFill>
        <p:spPr bwMode="auto">
          <a:xfrm>
            <a:off x="6519663" y="1587229"/>
            <a:ext cx="2201918" cy="20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4116" y="1587229"/>
            <a:ext cx="3022788" cy="20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92453"/>
            <a:ext cx="1224386" cy="8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170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pic>
        <p:nvPicPr>
          <p:cNvPr id="36" name="Picture 3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28" t="17712" r="971" b="8453"/>
          <a:stretch/>
        </p:blipFill>
        <p:spPr>
          <a:xfrm>
            <a:off x="508046" y="2459535"/>
            <a:ext cx="4320000" cy="231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Rectangle 38"/>
          <p:cNvSpPr/>
          <p:nvPr/>
        </p:nvSpPr>
        <p:spPr>
          <a:xfrm>
            <a:off x="374649" y="765175"/>
            <a:ext cx="6334809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RHEA </a:t>
            </a:r>
            <a:r>
              <a:rPr lang="fr-FR" sz="2800" dirty="0" err="1" smtClean="0"/>
              <a:t>Liquefier</a:t>
            </a:r>
            <a:r>
              <a:rPr lang="fr-FR" sz="2800" dirty="0" smtClean="0"/>
              <a:t> (20t/d) – Ras </a:t>
            </a:r>
            <a:r>
              <a:rPr lang="fr-FR" sz="2800" dirty="0" err="1" smtClean="0"/>
              <a:t>Laffan</a:t>
            </a:r>
            <a:r>
              <a:rPr lang="fr-FR" sz="2800" dirty="0" smtClean="0"/>
              <a:t>, Qatar</a:t>
            </a:r>
            <a:endParaRPr lang="fr-F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16667" r="4661" b="13733"/>
          <a:stretch/>
        </p:blipFill>
        <p:spPr>
          <a:xfrm>
            <a:off x="508046" y="2185122"/>
            <a:ext cx="4320000" cy="286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7" t="17967" r="15308" b="14857"/>
          <a:stretch/>
        </p:blipFill>
        <p:spPr>
          <a:xfrm>
            <a:off x="508046" y="2142866"/>
            <a:ext cx="4320000" cy="295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99"/>
          <a:stretch/>
        </p:blipFill>
        <p:spPr>
          <a:xfrm>
            <a:off x="508046" y="2161930"/>
            <a:ext cx="4320000" cy="2912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2" r="4103"/>
          <a:stretch/>
        </p:blipFill>
        <p:spPr>
          <a:xfrm>
            <a:off x="508046" y="2168823"/>
            <a:ext cx="4320000" cy="289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6" t="26253" r="18437" b="-209"/>
          <a:stretch/>
        </p:blipFill>
        <p:spPr>
          <a:xfrm>
            <a:off x="508046" y="2075518"/>
            <a:ext cx="4320000" cy="3085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046" y="2011865"/>
            <a:ext cx="4320000" cy="3212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8046" y="2078312"/>
            <a:ext cx="4320000" cy="308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0" cstate="print"/>
          <a:srcRect l="6158" r="9752"/>
          <a:stretch/>
        </p:blipFill>
        <p:spPr bwMode="auto">
          <a:xfrm>
            <a:off x="508046" y="2264351"/>
            <a:ext cx="4320000" cy="270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46" y="1998329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875" r="10782" b="4057"/>
          <a:stretch/>
        </p:blipFill>
        <p:spPr>
          <a:xfrm>
            <a:off x="508046" y="2001042"/>
            <a:ext cx="4320000" cy="3234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6"/>
          <p:cNvSpPr txBox="1">
            <a:spLocks noChangeArrowheads="1"/>
          </p:cNvSpPr>
          <p:nvPr/>
        </p:nvSpPr>
        <p:spPr>
          <a:xfrm>
            <a:off x="5427346" y="2871153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fr-FR" altLang="fr-FR" sz="1800" dirty="0" err="1" smtClean="0"/>
              <a:t>Sub-contrators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selection</a:t>
            </a:r>
            <a:r>
              <a:rPr lang="fr-FR" altLang="fr-FR" sz="1800" dirty="0" smtClean="0"/>
              <a:t> &amp; </a:t>
            </a:r>
            <a:r>
              <a:rPr lang="fr-FR" altLang="fr-FR" sz="1800" dirty="0" err="1" smtClean="0"/>
              <a:t>follow</a:t>
            </a:r>
            <a:r>
              <a:rPr lang="fr-FR" altLang="fr-FR" sz="1800" dirty="0" smtClean="0"/>
              <a:t>-up</a:t>
            </a:r>
            <a:endParaRPr lang="en-US" altLang="fr-FR" sz="1400" dirty="0" smtClean="0"/>
          </a:p>
        </p:txBody>
      </p:sp>
      <p:sp>
        <p:nvSpPr>
          <p:cNvPr id="29" name="Rectangle 6"/>
          <p:cNvSpPr txBox="1">
            <a:spLocks noChangeArrowheads="1"/>
          </p:cNvSpPr>
          <p:nvPr/>
        </p:nvSpPr>
        <p:spPr>
          <a:xfrm>
            <a:off x="5427346" y="3303335"/>
            <a:ext cx="6155054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Equipment specifications/selection (valves, instruments,…)</a:t>
            </a:r>
            <a:endParaRPr lang="en-US" sz="1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427346" y="2298596"/>
            <a:ext cx="6021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"/>
          <p:cNvSpPr txBox="1">
            <a:spLocks noChangeArrowheads="1"/>
          </p:cNvSpPr>
          <p:nvPr/>
        </p:nvSpPr>
        <p:spPr>
          <a:xfrm>
            <a:off x="5427345" y="4194478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Operators training </a:t>
            </a:r>
            <a:endParaRPr lang="en-US" sz="1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864455"/>
            <a:ext cx="459315" cy="4593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765818"/>
            <a:ext cx="569177" cy="5684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3311459"/>
            <a:ext cx="459315" cy="4593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3212822"/>
            <a:ext cx="569177" cy="5684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4226464"/>
            <a:ext cx="459315" cy="4593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4127827"/>
            <a:ext cx="569177" cy="568429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>
          <a:xfrm>
            <a:off x="5427345" y="4677705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Performances tests </a:t>
            </a:r>
            <a:endParaRPr lang="en-US" sz="1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4709691"/>
            <a:ext cx="459315" cy="4593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4611054"/>
            <a:ext cx="569177" cy="568429"/>
          </a:xfrm>
          <a:prstGeom prst="rect">
            <a:avLst/>
          </a:prstGeom>
        </p:spPr>
      </p:pic>
      <p:sp>
        <p:nvSpPr>
          <p:cNvPr id="52" name="Rectangle 6"/>
          <p:cNvSpPr txBox="1">
            <a:spLocks noChangeArrowheads="1"/>
          </p:cNvSpPr>
          <p:nvPr/>
        </p:nvSpPr>
        <p:spPr>
          <a:xfrm>
            <a:off x="5427346" y="2439619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fr-FR" altLang="fr-FR" sz="1800" dirty="0" smtClean="0"/>
              <a:t>In charge of basic design of the distribution</a:t>
            </a:r>
            <a:endParaRPr lang="en-US" altLang="fr-FR" sz="1400" dirty="0" smtClean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432921"/>
            <a:ext cx="459315" cy="4593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334284"/>
            <a:ext cx="569177" cy="568429"/>
          </a:xfrm>
          <a:prstGeom prst="rect">
            <a:avLst/>
          </a:prstGeom>
        </p:spPr>
      </p:pic>
      <p:sp>
        <p:nvSpPr>
          <p:cNvPr id="50" name="Rectangle 6"/>
          <p:cNvSpPr txBox="1">
            <a:spLocks noChangeArrowheads="1"/>
          </p:cNvSpPr>
          <p:nvPr/>
        </p:nvSpPr>
        <p:spPr>
          <a:xfrm>
            <a:off x="5367458" y="1874836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Main Skills Developed 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2862"/>
            <a:ext cx="570196" cy="814565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>
          <a:xfrm>
            <a:off x="5427345" y="3782179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Participation at </a:t>
            </a:r>
            <a:r>
              <a:rPr lang="en-US" sz="1800" dirty="0" err="1" smtClean="0"/>
              <a:t>HAZard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err="1"/>
              <a:t>OPerability</a:t>
            </a:r>
            <a:r>
              <a:rPr lang="en-US" sz="1800" dirty="0"/>
              <a:t> study)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3814165"/>
            <a:ext cx="459315" cy="4593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3715528"/>
            <a:ext cx="569177" cy="5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56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JT60SA (9kW@4,5K) - </a:t>
            </a:r>
            <a:r>
              <a:rPr lang="fr-FR" sz="2800" dirty="0" err="1" smtClean="0"/>
              <a:t>Japan</a:t>
            </a:r>
            <a:endParaRPr lang="fr-FR" sz="2800" dirty="0"/>
          </a:p>
        </p:txBody>
      </p:sp>
      <p:grpSp>
        <p:nvGrpSpPr>
          <p:cNvPr id="83" name="Group 12"/>
          <p:cNvGrpSpPr>
            <a:grpSpLocks/>
          </p:cNvGrpSpPr>
          <p:nvPr/>
        </p:nvGrpSpPr>
        <p:grpSpPr bwMode="auto">
          <a:xfrm>
            <a:off x="1518818" y="3622751"/>
            <a:ext cx="2411412" cy="2041525"/>
            <a:chOff x="3923" y="572"/>
            <a:chExt cx="1500" cy="1356"/>
          </a:xfrm>
        </p:grpSpPr>
        <p:pic>
          <p:nvPicPr>
            <p:cNvPr id="84" name="Picture 4" descr="250px-Japan_location_map_with_side_map_of_the_Ryukyu_Islands_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572"/>
              <a:ext cx="1500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Oval 5"/>
            <p:cNvSpPr>
              <a:spLocks noChangeArrowheads="1"/>
            </p:cNvSpPr>
            <p:nvPr/>
          </p:nvSpPr>
          <p:spPr bwMode="auto">
            <a:xfrm>
              <a:off x="4785" y="1344"/>
              <a:ext cx="46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6" name="Text Box 6"/>
            <p:cNvSpPr txBox="1">
              <a:spLocks noChangeArrowheads="1"/>
            </p:cNvSpPr>
            <p:nvPr/>
          </p:nvSpPr>
          <p:spPr bwMode="auto">
            <a:xfrm>
              <a:off x="4830" y="1298"/>
              <a:ext cx="27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800" b="1">
                  <a:solidFill>
                    <a:srgbClr val="FF0000"/>
                  </a:solidFill>
                </a:rPr>
                <a:t>Naka</a:t>
              </a:r>
            </a:p>
          </p:txBody>
        </p:sp>
        <p:sp>
          <p:nvSpPr>
            <p:cNvPr id="87" name="Oval 7"/>
            <p:cNvSpPr>
              <a:spLocks noChangeArrowheads="1"/>
            </p:cNvSpPr>
            <p:nvPr/>
          </p:nvSpPr>
          <p:spPr bwMode="auto">
            <a:xfrm>
              <a:off x="4740" y="1389"/>
              <a:ext cx="45" cy="45"/>
            </a:xfrm>
            <a:prstGeom prst="ellipse">
              <a:avLst/>
            </a:prstGeom>
            <a:solidFill>
              <a:schemeClr val="tx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" name="Oval 8"/>
            <p:cNvSpPr>
              <a:spLocks noChangeArrowheads="1"/>
            </p:cNvSpPr>
            <p:nvPr/>
          </p:nvSpPr>
          <p:spPr bwMode="auto">
            <a:xfrm>
              <a:off x="4422" y="1480"/>
              <a:ext cx="46" cy="45"/>
            </a:xfrm>
            <a:prstGeom prst="ellipse">
              <a:avLst/>
            </a:prstGeom>
            <a:solidFill>
              <a:schemeClr val="tx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" name="Text Box 9"/>
            <p:cNvSpPr txBox="1">
              <a:spLocks noChangeArrowheads="1"/>
            </p:cNvSpPr>
            <p:nvPr/>
          </p:nvSpPr>
          <p:spPr bwMode="auto">
            <a:xfrm>
              <a:off x="4740" y="1389"/>
              <a:ext cx="3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600" b="1">
                  <a:solidFill>
                    <a:schemeClr val="tx2"/>
                  </a:solidFill>
                </a:rPr>
                <a:t>Tokyo</a:t>
              </a:r>
            </a:p>
          </p:txBody>
        </p:sp>
        <p:sp>
          <p:nvSpPr>
            <p:cNvPr id="90" name="Text Box 10"/>
            <p:cNvSpPr txBox="1">
              <a:spLocks noChangeArrowheads="1"/>
            </p:cNvSpPr>
            <p:nvPr/>
          </p:nvSpPr>
          <p:spPr bwMode="auto">
            <a:xfrm>
              <a:off x="4422" y="1480"/>
              <a:ext cx="3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600" b="1">
                  <a:solidFill>
                    <a:schemeClr val="tx2"/>
                  </a:solidFill>
                </a:rPr>
                <a:t>Osaka</a:t>
              </a:r>
            </a:p>
          </p:txBody>
        </p:sp>
      </p:grpSp>
      <p:sp>
        <p:nvSpPr>
          <p:cNvPr id="91" name="Rectangle 11"/>
          <p:cNvSpPr>
            <a:spLocks/>
          </p:cNvSpPr>
          <p:nvPr/>
        </p:nvSpPr>
        <p:spPr bwMode="auto">
          <a:xfrm>
            <a:off x="400590" y="1277816"/>
            <a:ext cx="59039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1463" indent="-271463" eaLnBrk="0" hangingPunct="0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9138" indent="-268288" eaLnBrk="0" hangingPunct="0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7913" indent="-179388" eaLnBrk="0" hangingPunct="0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panose="020B0604020202020204" pitchFamily="34" charset="0"/>
              <a:buChar char="■"/>
            </a:pPr>
            <a:r>
              <a:rPr lang="fr-FR" altLang="en-US" dirty="0" err="1"/>
              <a:t>Helium</a:t>
            </a:r>
            <a:r>
              <a:rPr lang="fr-FR" altLang="en-US" dirty="0"/>
              <a:t> </a:t>
            </a:r>
            <a:r>
              <a:rPr lang="fr-FR" altLang="en-US" dirty="0" err="1"/>
              <a:t>Cryogenic</a:t>
            </a:r>
            <a:r>
              <a:rPr lang="fr-FR" altLang="en-US" dirty="0"/>
              <a:t> System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panose="020B0604020202020204" pitchFamily="34" charset="0"/>
              <a:buChar char="■"/>
            </a:pPr>
            <a:endParaRPr lang="fr-FR" altLang="en-US" dirty="0"/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 2" panose="05020102010507070707" pitchFamily="18" charset="2"/>
              <a:buChar char="¦"/>
            </a:pPr>
            <a:r>
              <a:rPr lang="fr-FR" altLang="en-US" sz="1400" dirty="0"/>
              <a:t>AL-</a:t>
            </a:r>
            <a:r>
              <a:rPr lang="fr-FR" altLang="en-US" sz="1400" dirty="0" err="1"/>
              <a:t>AT’s</a:t>
            </a:r>
            <a:r>
              <a:rPr lang="fr-FR" altLang="en-US" sz="1400" dirty="0"/>
              <a:t> </a:t>
            </a:r>
            <a:r>
              <a:rPr lang="fr-FR" altLang="en-US" sz="1400" dirty="0" err="1"/>
              <a:t>contractual</a:t>
            </a:r>
            <a:r>
              <a:rPr lang="fr-FR" altLang="en-US" sz="1400" dirty="0"/>
              <a:t> </a:t>
            </a:r>
            <a:r>
              <a:rPr lang="fr-FR" altLang="en-US" sz="1400" dirty="0" err="1"/>
              <a:t>customer</a:t>
            </a:r>
            <a:r>
              <a:rPr lang="fr-FR" altLang="en-US" sz="1400" dirty="0"/>
              <a:t>: CEA  (France)</a:t>
            </a:r>
            <a:endParaRPr lang="fr-FR" altLang="en-US" sz="1200" dirty="0"/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■"/>
            </a:pPr>
            <a:endParaRPr lang="fr-FR" altLang="en-US" sz="1200" dirty="0"/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■"/>
            </a:pPr>
            <a:endParaRPr lang="fr-FR" altLang="en-US" sz="1200" dirty="0"/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 2" panose="05020102010507070707" pitchFamily="18" charset="2"/>
              <a:buChar char="¦"/>
            </a:pPr>
            <a:r>
              <a:rPr lang="fr-FR" altLang="en-US" sz="1400" dirty="0"/>
              <a:t>Final User: JAEA (</a:t>
            </a:r>
            <a:r>
              <a:rPr lang="fr-FR" altLang="en-US" sz="1400" dirty="0" err="1"/>
              <a:t>Japan</a:t>
            </a:r>
            <a:r>
              <a:rPr lang="fr-FR" altLang="en-US" sz="1400" dirty="0"/>
              <a:t> Atomic </a:t>
            </a:r>
            <a:r>
              <a:rPr lang="fr-FR" altLang="en-US" sz="1400" dirty="0" err="1"/>
              <a:t>Energy</a:t>
            </a:r>
            <a:r>
              <a:rPr lang="fr-FR" altLang="en-US" sz="1400" dirty="0"/>
              <a:t> Agency) 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endParaRPr lang="fr-FR" altLang="en-US" sz="1200" dirty="0"/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■"/>
            </a:pPr>
            <a:endParaRPr lang="fr-FR" altLang="en-US" sz="1200" dirty="0"/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 2" panose="05020102010507070707" pitchFamily="18" charset="2"/>
              <a:buChar char="¦"/>
            </a:pPr>
            <a:r>
              <a:rPr lang="fr-FR" altLang="en-US" sz="1400" dirty="0" err="1"/>
              <a:t>Other</a:t>
            </a:r>
            <a:r>
              <a:rPr lang="fr-FR" altLang="en-US" sz="1400" dirty="0"/>
              <a:t> </a:t>
            </a:r>
            <a:r>
              <a:rPr lang="fr-FR" altLang="en-US" sz="1400" dirty="0" err="1"/>
              <a:t>stakeholder</a:t>
            </a:r>
            <a:r>
              <a:rPr lang="fr-FR" altLang="en-US" sz="1400" dirty="0"/>
              <a:t>: F4E (Fusion For </a:t>
            </a:r>
            <a:r>
              <a:rPr lang="fr-FR" altLang="en-US" sz="1400" dirty="0" err="1"/>
              <a:t>Energy</a:t>
            </a:r>
            <a:r>
              <a:rPr lang="fr-FR" altLang="en-US" sz="1400" dirty="0"/>
              <a:t>) </a:t>
            </a:r>
          </a:p>
        </p:txBody>
      </p:sp>
      <p:pic>
        <p:nvPicPr>
          <p:cNvPr id="92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918" y="3551314"/>
            <a:ext cx="965200" cy="3175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\\Sacmpcb89\d$\LCSE\CEA_logo_quadri-sur-fond-rou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90" y="1625660"/>
            <a:ext cx="576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9" descr="fusionForEnergy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90" y="2842169"/>
            <a:ext cx="6111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0" descr="JAE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77" y="2259254"/>
            <a:ext cx="8270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" name="Shape 400"/>
          <p:cNvCxnSpPr>
            <a:endCxn id="85" idx="2"/>
          </p:cNvCxnSpPr>
          <p:nvPr/>
        </p:nvCxnSpPr>
        <p:spPr>
          <a:xfrm rot="16200000" flipH="1">
            <a:off x="1869655" y="3783089"/>
            <a:ext cx="950913" cy="1119187"/>
          </a:xfrm>
          <a:prstGeom prst="curved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374" y="1191801"/>
            <a:ext cx="7276726" cy="47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137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JT60SA (9kW@4,5K) - </a:t>
            </a:r>
            <a:r>
              <a:rPr lang="fr-FR" sz="2800" dirty="0" err="1" smtClean="0"/>
              <a:t>Japan</a:t>
            </a:r>
            <a:endParaRPr lang="fr-FR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220011" y="1784350"/>
            <a:ext cx="4063852" cy="4903284"/>
            <a:chOff x="8691154" y="1442835"/>
            <a:chExt cx="4063852" cy="4903284"/>
          </a:xfrm>
        </p:grpSpPr>
        <p:grpSp>
          <p:nvGrpSpPr>
            <p:cNvPr id="716" name="Group 303"/>
            <p:cNvGrpSpPr>
              <a:grpSpLocks/>
            </p:cNvGrpSpPr>
            <p:nvPr/>
          </p:nvGrpSpPr>
          <p:grpSpPr bwMode="auto">
            <a:xfrm>
              <a:off x="9186775" y="4586864"/>
              <a:ext cx="3267397" cy="235745"/>
              <a:chOff x="3443" y="2785"/>
              <a:chExt cx="1943" cy="167"/>
            </a:xfrm>
          </p:grpSpPr>
          <p:grpSp>
            <p:nvGrpSpPr>
              <p:cNvPr id="717" name="Group 3"/>
              <p:cNvGrpSpPr>
                <a:grpSpLocks/>
              </p:cNvGrpSpPr>
              <p:nvPr/>
            </p:nvGrpSpPr>
            <p:grpSpPr bwMode="auto">
              <a:xfrm>
                <a:off x="3443" y="2785"/>
                <a:ext cx="1781" cy="167"/>
                <a:chOff x="216" y="1902"/>
                <a:chExt cx="4259" cy="382"/>
              </a:xfrm>
            </p:grpSpPr>
            <p:sp>
              <p:nvSpPr>
                <p:cNvPr id="719" name="Freeform 4"/>
                <p:cNvSpPr>
                  <a:spLocks/>
                </p:cNvSpPr>
                <p:nvPr/>
              </p:nvSpPr>
              <p:spPr bwMode="auto">
                <a:xfrm>
                  <a:off x="216" y="2008"/>
                  <a:ext cx="4259" cy="276"/>
                </a:xfrm>
                <a:custGeom>
                  <a:avLst/>
                  <a:gdLst>
                    <a:gd name="T0" fmla="*/ 0 w 4626"/>
                    <a:gd name="T1" fmla="*/ 47 h 274"/>
                    <a:gd name="T2" fmla="*/ 0 w 4626"/>
                    <a:gd name="T3" fmla="*/ 282 h 274"/>
                    <a:gd name="T4" fmla="*/ 4710 w 4626"/>
                    <a:gd name="T5" fmla="*/ 282 h 274"/>
                    <a:gd name="T6" fmla="*/ 4710 w 4626"/>
                    <a:gd name="T7" fmla="*/ 47 h 274"/>
                    <a:gd name="T8" fmla="*/ 4415 w 4626"/>
                    <a:gd name="T9" fmla="*/ 80 h 274"/>
                    <a:gd name="T10" fmla="*/ 3877 w 4626"/>
                    <a:gd name="T11" fmla="*/ 67 h 274"/>
                    <a:gd name="T12" fmla="*/ 3746 w 4626"/>
                    <a:gd name="T13" fmla="*/ 51 h 274"/>
                    <a:gd name="T14" fmla="*/ 2804 w 4626"/>
                    <a:gd name="T15" fmla="*/ 59 h 274"/>
                    <a:gd name="T16" fmla="*/ 2002 w 4626"/>
                    <a:gd name="T17" fmla="*/ 51 h 274"/>
                    <a:gd name="T18" fmla="*/ 1357 w 4626"/>
                    <a:gd name="T19" fmla="*/ 59 h 274"/>
                    <a:gd name="T20" fmla="*/ 417 w 4626"/>
                    <a:gd name="T21" fmla="*/ 51 h 274"/>
                    <a:gd name="T22" fmla="*/ 242 w 4626"/>
                    <a:gd name="T23" fmla="*/ 19 h 274"/>
                    <a:gd name="T24" fmla="*/ 0 w 4626"/>
                    <a:gd name="T25" fmla="*/ 47 h 27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626" h="274">
                      <a:moveTo>
                        <a:pt x="0" y="47"/>
                      </a:moveTo>
                      <a:lnTo>
                        <a:pt x="0" y="274"/>
                      </a:lnTo>
                      <a:lnTo>
                        <a:pt x="4626" y="274"/>
                      </a:lnTo>
                      <a:lnTo>
                        <a:pt x="4626" y="47"/>
                      </a:lnTo>
                      <a:cubicBezTo>
                        <a:pt x="4536" y="94"/>
                        <a:pt x="4429" y="41"/>
                        <a:pt x="4335" y="76"/>
                      </a:cubicBezTo>
                      <a:cubicBezTo>
                        <a:pt x="4159" y="73"/>
                        <a:pt x="3984" y="72"/>
                        <a:pt x="3808" y="67"/>
                      </a:cubicBezTo>
                      <a:cubicBezTo>
                        <a:pt x="3712" y="64"/>
                        <a:pt x="3731" y="69"/>
                        <a:pt x="3678" y="51"/>
                      </a:cubicBezTo>
                      <a:cubicBezTo>
                        <a:pt x="3319" y="56"/>
                        <a:pt x="3087" y="68"/>
                        <a:pt x="2753" y="59"/>
                      </a:cubicBezTo>
                      <a:cubicBezTo>
                        <a:pt x="2441" y="8"/>
                        <a:pt x="2814" y="41"/>
                        <a:pt x="1966" y="51"/>
                      </a:cubicBezTo>
                      <a:cubicBezTo>
                        <a:pt x="1681" y="61"/>
                        <a:pt x="1667" y="66"/>
                        <a:pt x="1333" y="59"/>
                      </a:cubicBezTo>
                      <a:cubicBezTo>
                        <a:pt x="1026" y="42"/>
                        <a:pt x="717" y="57"/>
                        <a:pt x="409" y="51"/>
                      </a:cubicBezTo>
                      <a:cubicBezTo>
                        <a:pt x="353" y="33"/>
                        <a:pt x="294" y="37"/>
                        <a:pt x="238" y="19"/>
                      </a:cubicBezTo>
                      <a:cubicBezTo>
                        <a:pt x="28" y="28"/>
                        <a:pt x="103" y="0"/>
                        <a:pt x="0" y="47"/>
                      </a:cubicBezTo>
                      <a:close/>
                    </a:path>
                  </a:pathLst>
                </a:custGeom>
                <a:solidFill>
                  <a:srgbClr val="99CC00">
                    <a:alpha val="20000"/>
                  </a:srgbClr>
                </a:solidFill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20" name="Rectangle 5"/>
                <p:cNvSpPr>
                  <a:spLocks noChangeArrowheads="1"/>
                </p:cNvSpPr>
                <p:nvPr/>
              </p:nvSpPr>
              <p:spPr bwMode="auto">
                <a:xfrm>
                  <a:off x="216" y="1902"/>
                  <a:ext cx="4259" cy="382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718" name="Rectangle 301"/>
              <p:cNvSpPr>
                <a:spLocks noChangeArrowheads="1"/>
              </p:cNvSpPr>
              <p:nvPr/>
            </p:nvSpPr>
            <p:spPr bwMode="auto">
              <a:xfrm>
                <a:off x="5323" y="2785"/>
                <a:ext cx="63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797" name="Rectangle 1389"/>
            <p:cNvSpPr>
              <a:spLocks noChangeArrowheads="1"/>
            </p:cNvSpPr>
            <p:nvPr/>
          </p:nvSpPr>
          <p:spPr bwMode="auto">
            <a:xfrm>
              <a:off x="12328322" y="1568616"/>
              <a:ext cx="94581" cy="7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fr-FR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99" name="Rectangle 1389"/>
            <p:cNvSpPr>
              <a:spLocks noChangeArrowheads="1"/>
            </p:cNvSpPr>
            <p:nvPr/>
          </p:nvSpPr>
          <p:spPr bwMode="auto">
            <a:xfrm>
              <a:off x="12385269" y="1875088"/>
              <a:ext cx="94581" cy="7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fr-FR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691154" y="1442835"/>
              <a:ext cx="3620991" cy="4903284"/>
              <a:chOff x="8114764" y="1442835"/>
              <a:chExt cx="4197381" cy="4903284"/>
            </a:xfrm>
          </p:grpSpPr>
          <p:cxnSp>
            <p:nvCxnSpPr>
              <p:cNvPr id="596" name="AutoShape 294"/>
              <p:cNvCxnSpPr>
                <a:cxnSpLocks noChangeShapeType="1"/>
                <a:stCxn id="664" idx="0"/>
                <a:endCxn id="700" idx="3"/>
              </p:cNvCxnSpPr>
              <p:nvPr/>
            </p:nvCxnSpPr>
            <p:spPr bwMode="auto">
              <a:xfrm flipH="1" flipV="1">
                <a:off x="10310023" y="4788730"/>
                <a:ext cx="8046" cy="519454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</p:cxnSp>
          <p:grpSp>
            <p:nvGrpSpPr>
              <p:cNvPr id="597" name="Group 105"/>
              <p:cNvGrpSpPr>
                <a:grpSpLocks/>
              </p:cNvGrpSpPr>
              <p:nvPr/>
            </p:nvGrpSpPr>
            <p:grpSpPr bwMode="auto">
              <a:xfrm>
                <a:off x="8800096" y="3864100"/>
                <a:ext cx="2079245" cy="90345"/>
                <a:chOff x="3121" y="1330"/>
                <a:chExt cx="1331" cy="120"/>
              </a:xfrm>
            </p:grpSpPr>
            <p:sp>
              <p:nvSpPr>
                <p:cNvPr id="598" name="Rectangle 106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3121" y="1335"/>
                  <a:ext cx="1331" cy="115"/>
                </a:xfrm>
                <a:prstGeom prst="rect">
                  <a:avLst/>
                </a:prstGeom>
                <a:pattFill prst="wave">
                  <a:fgClr>
                    <a:srgbClr val="000000"/>
                  </a:fgClr>
                  <a:bgClr>
                    <a:srgbClr val="C0C0C0"/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313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00" name="Rectangle 108"/>
                <p:cNvSpPr>
                  <a:spLocks noChangeArrowheads="1"/>
                </p:cNvSpPr>
                <p:nvPr/>
              </p:nvSpPr>
              <p:spPr bwMode="auto">
                <a:xfrm>
                  <a:off x="341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01" name="Rectangle 109"/>
                <p:cNvSpPr>
                  <a:spLocks noChangeArrowheads="1"/>
                </p:cNvSpPr>
                <p:nvPr/>
              </p:nvSpPr>
              <p:spPr bwMode="auto">
                <a:xfrm>
                  <a:off x="369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02" name="Rectangle 110"/>
                <p:cNvSpPr>
                  <a:spLocks noChangeArrowheads="1"/>
                </p:cNvSpPr>
                <p:nvPr/>
              </p:nvSpPr>
              <p:spPr bwMode="auto">
                <a:xfrm>
                  <a:off x="397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03" name="Rectangle 111"/>
                <p:cNvSpPr>
                  <a:spLocks noChangeArrowheads="1"/>
                </p:cNvSpPr>
                <p:nvPr/>
              </p:nvSpPr>
              <p:spPr bwMode="auto">
                <a:xfrm>
                  <a:off x="425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04" name="Group 4423"/>
              <p:cNvGrpSpPr>
                <a:grpSpLocks noChangeAspect="1"/>
              </p:cNvGrpSpPr>
              <p:nvPr/>
            </p:nvGrpSpPr>
            <p:grpSpPr bwMode="auto">
              <a:xfrm rot="5400000">
                <a:off x="9938477" y="1436771"/>
                <a:ext cx="206101" cy="224452"/>
                <a:chOff x="2245" y="1026"/>
                <a:chExt cx="226" cy="227"/>
              </a:xfrm>
            </p:grpSpPr>
            <p:sp>
              <p:nvSpPr>
                <p:cNvPr id="605" name="Oval 44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5" y="1026"/>
                  <a:ext cx="226" cy="2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06" name="AutoShape 44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66" y="1026"/>
                  <a:ext cx="181" cy="18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07" name="AutoShape 127"/>
              <p:cNvCxnSpPr>
                <a:cxnSpLocks noChangeShapeType="1"/>
                <a:stCxn id="600" idx="0"/>
                <a:endCxn id="605" idx="4"/>
              </p:cNvCxnSpPr>
              <p:nvPr/>
            </p:nvCxnSpPr>
            <p:spPr bwMode="auto">
              <a:xfrm rot="5400000" flipH="1" flipV="1">
                <a:off x="8493805" y="2428604"/>
                <a:ext cx="2315103" cy="555890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08" name="AutoShape 129"/>
              <p:cNvCxnSpPr>
                <a:cxnSpLocks noChangeShapeType="1"/>
                <a:stCxn id="611" idx="3"/>
                <a:endCxn id="786" idx="0"/>
              </p:cNvCxnSpPr>
              <p:nvPr/>
            </p:nvCxnSpPr>
            <p:spPr bwMode="auto">
              <a:xfrm rot="10800000" flipV="1">
                <a:off x="8851585" y="1559228"/>
                <a:ext cx="229383" cy="4034108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609" name="Group 4423"/>
              <p:cNvGrpSpPr>
                <a:grpSpLocks/>
              </p:cNvGrpSpPr>
              <p:nvPr/>
            </p:nvGrpSpPr>
            <p:grpSpPr bwMode="auto">
              <a:xfrm rot="5400000">
                <a:off x="9058313" y="1499314"/>
                <a:ext cx="118578" cy="121402"/>
                <a:chOff x="2245" y="1026"/>
                <a:chExt cx="226" cy="227"/>
              </a:xfrm>
            </p:grpSpPr>
            <p:sp>
              <p:nvSpPr>
                <p:cNvPr id="610" name="Oval 4424"/>
                <p:cNvSpPr>
                  <a:spLocks noChangeArrowheads="1"/>
                </p:cNvSpPr>
                <p:nvPr/>
              </p:nvSpPr>
              <p:spPr bwMode="auto">
                <a:xfrm>
                  <a:off x="2245" y="1026"/>
                  <a:ext cx="226" cy="2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11" name="AutoShape 4425"/>
                <p:cNvSpPr>
                  <a:spLocks noChangeArrowheads="1"/>
                </p:cNvSpPr>
                <p:nvPr/>
              </p:nvSpPr>
              <p:spPr bwMode="auto">
                <a:xfrm>
                  <a:off x="2266" y="1026"/>
                  <a:ext cx="181" cy="18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12" name="AutoShape 133"/>
              <p:cNvCxnSpPr>
                <a:cxnSpLocks noChangeShapeType="1"/>
                <a:stCxn id="605" idx="4"/>
                <a:endCxn id="611" idx="0"/>
              </p:cNvCxnSpPr>
              <p:nvPr/>
            </p:nvCxnSpPr>
            <p:spPr bwMode="auto">
              <a:xfrm flipH="1">
                <a:off x="9178304" y="1548997"/>
                <a:ext cx="750998" cy="1023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613" name="Text Box 142"/>
              <p:cNvSpPr txBox="1">
                <a:spLocks noChangeArrowheads="1"/>
              </p:cNvSpPr>
              <p:nvPr/>
            </p:nvSpPr>
            <p:spPr bwMode="auto">
              <a:xfrm>
                <a:off x="11443295" y="2161554"/>
                <a:ext cx="210335" cy="11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800" b="1" dirty="0">
                    <a:solidFill>
                      <a:srgbClr val="000000"/>
                    </a:solidFill>
                    <a:latin typeface="Arial" charset="0"/>
                  </a:rPr>
                  <a:t>LIN</a:t>
                </a:r>
                <a:endParaRPr lang="en-US" sz="8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614" name="Group 143"/>
              <p:cNvGrpSpPr>
                <a:grpSpLocks/>
              </p:cNvGrpSpPr>
              <p:nvPr/>
            </p:nvGrpSpPr>
            <p:grpSpPr bwMode="auto">
              <a:xfrm>
                <a:off x="11185668" y="2794071"/>
                <a:ext cx="135518" cy="173632"/>
                <a:chOff x="4259" y="2637"/>
                <a:chExt cx="165" cy="212"/>
              </a:xfrm>
            </p:grpSpPr>
            <p:sp>
              <p:nvSpPr>
                <p:cNvPr id="615" name="AutoShape 4425"/>
                <p:cNvSpPr>
                  <a:spLocks noChangeArrowheads="1"/>
                </p:cNvSpPr>
                <p:nvPr/>
              </p:nvSpPr>
              <p:spPr bwMode="auto">
                <a:xfrm>
                  <a:off x="4259" y="2637"/>
                  <a:ext cx="165" cy="17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16" name="Rectangle 145"/>
                <p:cNvSpPr>
                  <a:spLocks noChangeArrowheads="1"/>
                </p:cNvSpPr>
                <p:nvPr/>
              </p:nvSpPr>
              <p:spPr bwMode="auto">
                <a:xfrm>
                  <a:off x="4262" y="2768"/>
                  <a:ext cx="83" cy="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17" name="Rectangle 146"/>
                <p:cNvSpPr>
                  <a:spLocks noChangeArrowheads="1"/>
                </p:cNvSpPr>
                <p:nvPr/>
              </p:nvSpPr>
              <p:spPr bwMode="auto">
                <a:xfrm>
                  <a:off x="4326" y="2646"/>
                  <a:ext cx="27" cy="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18" name="AutoShape 156"/>
              <p:cNvCxnSpPr>
                <a:cxnSpLocks noChangeShapeType="1"/>
                <a:stCxn id="613" idx="1"/>
                <a:endCxn id="791" idx="3"/>
              </p:cNvCxnSpPr>
              <p:nvPr/>
            </p:nvCxnSpPr>
            <p:spPr bwMode="auto">
              <a:xfrm rot="10800000">
                <a:off x="10859923" y="2214884"/>
                <a:ext cx="583372" cy="1725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66FF33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19" name="AutoShape 157"/>
              <p:cNvCxnSpPr>
                <a:cxnSpLocks noChangeShapeType="1"/>
                <a:stCxn id="809" idx="3"/>
                <a:endCxn id="766" idx="2"/>
              </p:cNvCxnSpPr>
              <p:nvPr/>
            </p:nvCxnSpPr>
            <p:spPr bwMode="auto">
              <a:xfrm flipV="1">
                <a:off x="10859923" y="1948493"/>
                <a:ext cx="434132" cy="186241"/>
              </a:xfrm>
              <a:prstGeom prst="bentConnector2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620" name="AutoShape 158"/>
              <p:cNvCxnSpPr>
                <a:cxnSpLocks noChangeShapeType="1"/>
                <a:stCxn id="771" idx="3"/>
                <a:endCxn id="623" idx="1"/>
              </p:cNvCxnSpPr>
              <p:nvPr/>
            </p:nvCxnSpPr>
            <p:spPr bwMode="auto">
              <a:xfrm>
                <a:off x="10369612" y="2601381"/>
                <a:ext cx="347389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sp>
            <p:nvSpPr>
              <p:cNvPr id="621" name="Text Box 160"/>
              <p:cNvSpPr txBox="1">
                <a:spLocks noChangeArrowheads="1"/>
              </p:cNvSpPr>
              <p:nvPr/>
            </p:nvSpPr>
            <p:spPr bwMode="auto">
              <a:xfrm>
                <a:off x="11504682" y="1697220"/>
                <a:ext cx="392438" cy="108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800" b="1" dirty="0">
                    <a:solidFill>
                      <a:srgbClr val="000000"/>
                    </a:solidFill>
                    <a:latin typeface="Arial" charset="0"/>
                  </a:rPr>
                  <a:t>ATM</a:t>
                </a:r>
                <a:endParaRPr lang="en-US" sz="8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622" name="AutoShape 161"/>
              <p:cNvCxnSpPr>
                <a:cxnSpLocks noChangeShapeType="1"/>
                <a:stCxn id="763" idx="2"/>
                <a:endCxn id="621" idx="1"/>
              </p:cNvCxnSpPr>
              <p:nvPr/>
            </p:nvCxnSpPr>
            <p:spPr bwMode="auto">
              <a:xfrm rot="5400000" flipH="1" flipV="1">
                <a:off x="11336000" y="1709230"/>
                <a:ext cx="126342" cy="211022"/>
              </a:xfrm>
              <a:prstGeom prst="bentConnector2">
                <a:avLst/>
              </a:prstGeom>
              <a:noFill/>
              <a:ln w="28575">
                <a:solidFill>
                  <a:srgbClr val="66FF33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623" name="Rectangle 162"/>
              <p:cNvSpPr>
                <a:spLocks noChangeArrowheads="1"/>
              </p:cNvSpPr>
              <p:nvPr/>
            </p:nvSpPr>
            <p:spPr bwMode="auto">
              <a:xfrm>
                <a:off x="10717001" y="2585147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24" name="AutoShape 3590" descr="Large confetti"/>
              <p:cNvSpPr>
                <a:spLocks noChangeArrowheads="1"/>
              </p:cNvSpPr>
              <p:nvPr/>
            </p:nvSpPr>
            <p:spPr bwMode="auto">
              <a:xfrm>
                <a:off x="10674652" y="2393163"/>
                <a:ext cx="114344" cy="162339"/>
              </a:xfrm>
              <a:prstGeom prst="roundRect">
                <a:avLst>
                  <a:gd name="adj" fmla="val 16667"/>
                </a:avLst>
              </a:prstGeom>
              <a:pattFill prst="lgConfetti">
                <a:fgClr>
                  <a:srgbClr val="808080"/>
                </a:fgClr>
                <a:bgClr>
                  <a:srgbClr val="CCFF99"/>
                </a:bgClr>
              </a:patt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625" name="AutoShape 168"/>
              <p:cNvCxnSpPr>
                <a:cxnSpLocks noChangeShapeType="1"/>
                <a:stCxn id="740" idx="3"/>
                <a:endCxn id="615" idx="2"/>
              </p:cNvCxnSpPr>
              <p:nvPr/>
            </p:nvCxnSpPr>
            <p:spPr bwMode="auto">
              <a:xfrm flipV="1">
                <a:off x="10755116" y="2940882"/>
                <a:ext cx="430552" cy="2823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626" name="AutoShape 171"/>
              <p:cNvCxnSpPr>
                <a:cxnSpLocks noChangeShapeType="1"/>
                <a:stCxn id="617" idx="1"/>
                <a:endCxn id="623" idx="2"/>
              </p:cNvCxnSpPr>
              <p:nvPr/>
            </p:nvCxnSpPr>
            <p:spPr bwMode="auto">
              <a:xfrm rot="10800000">
                <a:off x="10733941" y="2617615"/>
                <a:ext cx="506782" cy="184926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sp>
            <p:nvSpPr>
              <p:cNvPr id="627" name="AutoShape 4425"/>
              <p:cNvSpPr>
                <a:spLocks noChangeArrowheads="1"/>
              </p:cNvSpPr>
              <p:nvPr/>
            </p:nvSpPr>
            <p:spPr bwMode="auto">
              <a:xfrm>
                <a:off x="11172964" y="3091928"/>
                <a:ext cx="135518" cy="146811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28" name="Rectangle 173"/>
              <p:cNvSpPr>
                <a:spLocks noChangeArrowheads="1"/>
              </p:cNvSpPr>
              <p:nvPr/>
            </p:nvSpPr>
            <p:spPr bwMode="auto">
              <a:xfrm>
                <a:off x="11228018" y="3138513"/>
                <a:ext cx="22586" cy="1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629" name="AutoShape 174"/>
              <p:cNvCxnSpPr>
                <a:cxnSpLocks noChangeShapeType="1"/>
                <a:stCxn id="627" idx="0"/>
                <a:endCxn id="740" idx="2"/>
              </p:cNvCxnSpPr>
              <p:nvPr/>
            </p:nvCxnSpPr>
            <p:spPr bwMode="auto">
              <a:xfrm rot="16200000" flipV="1">
                <a:off x="10923102" y="2774308"/>
                <a:ext cx="132695" cy="502547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630" name="AutoShape 182"/>
              <p:cNvCxnSpPr>
                <a:cxnSpLocks noChangeShapeType="1"/>
                <a:stCxn id="741" idx="3"/>
                <a:endCxn id="627" idx="3"/>
              </p:cNvCxnSpPr>
              <p:nvPr/>
            </p:nvCxnSpPr>
            <p:spPr bwMode="auto">
              <a:xfrm flipV="1">
                <a:off x="10366912" y="3238740"/>
                <a:ext cx="873811" cy="241392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631" name="Rectangle 183"/>
              <p:cNvSpPr>
                <a:spLocks noChangeArrowheads="1"/>
              </p:cNvSpPr>
              <p:nvPr/>
            </p:nvSpPr>
            <p:spPr bwMode="auto">
              <a:xfrm>
                <a:off x="9354745" y="3464603"/>
                <a:ext cx="32468" cy="3246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632" name="AutoShape 184"/>
              <p:cNvCxnSpPr>
                <a:cxnSpLocks noChangeShapeType="1"/>
                <a:endCxn id="631" idx="0"/>
              </p:cNvCxnSpPr>
              <p:nvPr/>
            </p:nvCxnSpPr>
            <p:spPr bwMode="auto">
              <a:xfrm flipH="1">
                <a:off x="9371685" y="2991702"/>
                <a:ext cx="4235" cy="472902"/>
              </a:xfrm>
              <a:prstGeom prst="straightConnector1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</p:cxnSp>
          <p:sp>
            <p:nvSpPr>
              <p:cNvPr id="633" name="AutoShape 4425"/>
              <p:cNvSpPr>
                <a:spLocks noChangeArrowheads="1"/>
              </p:cNvSpPr>
              <p:nvPr/>
            </p:nvSpPr>
            <p:spPr bwMode="auto">
              <a:xfrm>
                <a:off x="10239864" y="3683409"/>
                <a:ext cx="135518" cy="146811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34" name="Rectangle 186"/>
              <p:cNvSpPr>
                <a:spLocks noChangeArrowheads="1"/>
              </p:cNvSpPr>
              <p:nvPr/>
            </p:nvSpPr>
            <p:spPr bwMode="auto">
              <a:xfrm>
                <a:off x="10296330" y="3466015"/>
                <a:ext cx="22586" cy="1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635" name="AutoShape 187"/>
              <p:cNvCxnSpPr>
                <a:cxnSpLocks noChangeShapeType="1"/>
                <a:stCxn id="623" idx="0"/>
                <a:endCxn id="624" idx="2"/>
              </p:cNvCxnSpPr>
              <p:nvPr/>
            </p:nvCxnSpPr>
            <p:spPr bwMode="auto">
              <a:xfrm rot="16200000" flipV="1">
                <a:off x="10717707" y="2569618"/>
                <a:ext cx="29645" cy="1412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36" name="AutoShape 188"/>
              <p:cNvCxnSpPr>
                <a:cxnSpLocks noChangeShapeType="1"/>
                <a:stCxn id="778" idx="0"/>
                <a:endCxn id="846" idx="1"/>
              </p:cNvCxnSpPr>
              <p:nvPr/>
            </p:nvCxnSpPr>
            <p:spPr bwMode="auto">
              <a:xfrm rot="5400000" flipH="1" flipV="1">
                <a:off x="8501261" y="1906175"/>
                <a:ext cx="298551" cy="288635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637" name="Rectangle 197"/>
              <p:cNvSpPr>
                <a:spLocks noChangeArrowheads="1"/>
              </p:cNvSpPr>
              <p:nvPr/>
            </p:nvSpPr>
            <p:spPr bwMode="auto">
              <a:xfrm>
                <a:off x="10686651" y="2012022"/>
                <a:ext cx="60700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638" name="AutoShape 240"/>
              <p:cNvCxnSpPr>
                <a:cxnSpLocks noChangeShapeType="1"/>
                <a:stCxn id="691" idx="0"/>
                <a:endCxn id="600" idx="2"/>
              </p:cNvCxnSpPr>
              <p:nvPr/>
            </p:nvCxnSpPr>
            <p:spPr bwMode="auto">
              <a:xfrm rot="16200000" flipV="1">
                <a:off x="9272211" y="4054894"/>
                <a:ext cx="204030" cy="1628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39" name="AutoShape 241"/>
              <p:cNvCxnSpPr>
                <a:cxnSpLocks noChangeShapeType="1"/>
                <a:stCxn id="633" idx="3"/>
                <a:endCxn id="700" idx="1"/>
              </p:cNvCxnSpPr>
              <p:nvPr/>
            </p:nvCxnSpPr>
            <p:spPr bwMode="auto">
              <a:xfrm rot="16200000" flipH="1">
                <a:off x="9914972" y="4222870"/>
                <a:ext cx="787701" cy="24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641" name="Group 7"/>
              <p:cNvGrpSpPr>
                <a:grpSpLocks/>
              </p:cNvGrpSpPr>
              <p:nvPr/>
            </p:nvGrpSpPr>
            <p:grpSpPr bwMode="auto">
              <a:xfrm>
                <a:off x="10683699" y="4252303"/>
                <a:ext cx="213159" cy="206101"/>
                <a:chOff x="2976" y="1200"/>
                <a:chExt cx="384" cy="384"/>
              </a:xfrm>
            </p:grpSpPr>
            <p:sp>
              <p:nvSpPr>
                <p:cNvPr id="642" name="Oval 8"/>
                <p:cNvSpPr>
                  <a:spLocks noChangeArrowheads="1"/>
                </p:cNvSpPr>
                <p:nvPr/>
              </p:nvSpPr>
              <p:spPr bwMode="auto">
                <a:xfrm>
                  <a:off x="2976" y="1200"/>
                  <a:ext cx="384" cy="38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43" name="AutoShape 9"/>
                <p:cNvSpPr>
                  <a:spLocks noChangeArrowheads="1"/>
                </p:cNvSpPr>
                <p:nvPr/>
              </p:nvSpPr>
              <p:spPr bwMode="auto">
                <a:xfrm rot="5400000">
                  <a:off x="3072" y="1248"/>
                  <a:ext cx="288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44" name="Group 20"/>
              <p:cNvGrpSpPr>
                <a:grpSpLocks/>
              </p:cNvGrpSpPr>
              <p:nvPr/>
            </p:nvGrpSpPr>
            <p:grpSpPr bwMode="auto">
              <a:xfrm rot="5400000">
                <a:off x="11051434" y="4682150"/>
                <a:ext cx="170810" cy="45173"/>
                <a:chOff x="3016" y="2069"/>
                <a:chExt cx="408" cy="136"/>
              </a:xfrm>
            </p:grpSpPr>
            <p:sp>
              <p:nvSpPr>
                <p:cNvPr id="64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46" name="AutoShape 22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47" name="AutoShape 23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48" name="AutoShape 24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49" name="Group 25"/>
              <p:cNvGrpSpPr>
                <a:grpSpLocks/>
              </p:cNvGrpSpPr>
              <p:nvPr/>
            </p:nvGrpSpPr>
            <p:grpSpPr bwMode="auto">
              <a:xfrm rot="5400000">
                <a:off x="10389370" y="4676503"/>
                <a:ext cx="170810" cy="45173"/>
                <a:chOff x="3016" y="2069"/>
                <a:chExt cx="408" cy="136"/>
              </a:xfrm>
            </p:grpSpPr>
            <p:sp>
              <p:nvSpPr>
                <p:cNvPr id="650" name="Rectangle 26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51" name="AutoShape 27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52" name="AutoShape 28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53" name="AutoShape 29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54" name="AutoShape 30"/>
              <p:cNvCxnSpPr>
                <a:cxnSpLocks noChangeShapeType="1"/>
                <a:stCxn id="650" idx="1"/>
                <a:endCxn id="642" idx="2"/>
              </p:cNvCxnSpPr>
              <p:nvPr/>
            </p:nvCxnSpPr>
            <p:spPr bwMode="auto">
              <a:xfrm rot="5400000" flipH="1" flipV="1">
                <a:off x="10450072" y="4380057"/>
                <a:ext cx="258331" cy="208924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55" name="AutoShape 33"/>
              <p:cNvCxnSpPr>
                <a:cxnSpLocks noChangeShapeType="1"/>
                <a:stCxn id="643" idx="0"/>
                <a:endCxn id="645" idx="1"/>
              </p:cNvCxnSpPr>
              <p:nvPr/>
            </p:nvCxnSpPr>
            <p:spPr bwMode="auto">
              <a:xfrm>
                <a:off x="10896858" y="4355354"/>
                <a:ext cx="239980" cy="263978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656" name="AutoShape 34"/>
              <p:cNvCxnSpPr>
                <a:cxnSpLocks noChangeShapeType="1"/>
                <a:stCxn id="659" idx="2"/>
                <a:endCxn id="650" idx="3"/>
              </p:cNvCxnSpPr>
              <p:nvPr/>
            </p:nvCxnSpPr>
            <p:spPr bwMode="auto">
              <a:xfrm rot="10800000">
                <a:off x="10474775" y="4784496"/>
                <a:ext cx="225864" cy="280918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657" name="AutoShape 35"/>
              <p:cNvCxnSpPr>
                <a:cxnSpLocks noChangeShapeType="1"/>
                <a:stCxn id="659" idx="6"/>
                <a:endCxn id="645" idx="3"/>
              </p:cNvCxnSpPr>
              <p:nvPr/>
            </p:nvCxnSpPr>
            <p:spPr bwMode="auto">
              <a:xfrm flipV="1">
                <a:off x="10879919" y="4790141"/>
                <a:ext cx="256920" cy="275272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</p:spPr>
          </p:cxnSp>
          <p:grpSp>
            <p:nvGrpSpPr>
              <p:cNvPr id="658" name="Group 69"/>
              <p:cNvGrpSpPr>
                <a:grpSpLocks/>
              </p:cNvGrpSpPr>
              <p:nvPr/>
            </p:nvGrpSpPr>
            <p:grpSpPr bwMode="auto">
              <a:xfrm>
                <a:off x="10700639" y="4979302"/>
                <a:ext cx="179280" cy="172221"/>
                <a:chOff x="4079" y="2380"/>
                <a:chExt cx="289" cy="279"/>
              </a:xfrm>
            </p:grpSpPr>
            <p:sp>
              <p:nvSpPr>
                <p:cNvPr id="659" name="Oval 70"/>
                <p:cNvSpPr>
                  <a:spLocks noChangeArrowheads="1"/>
                </p:cNvSpPr>
                <p:nvPr/>
              </p:nvSpPr>
              <p:spPr bwMode="auto">
                <a:xfrm>
                  <a:off x="4079" y="2380"/>
                  <a:ext cx="289" cy="27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60" name="AutoShape 71"/>
                <p:cNvSpPr>
                  <a:spLocks noChangeArrowheads="1"/>
                </p:cNvSpPr>
                <p:nvPr/>
              </p:nvSpPr>
              <p:spPr bwMode="auto">
                <a:xfrm>
                  <a:off x="4102" y="2394"/>
                  <a:ext cx="202" cy="232"/>
                </a:xfrm>
                <a:prstGeom prst="lightningBol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61" name="Group 75"/>
              <p:cNvGrpSpPr>
                <a:grpSpLocks/>
              </p:cNvGrpSpPr>
              <p:nvPr/>
            </p:nvGrpSpPr>
            <p:grpSpPr bwMode="auto">
              <a:xfrm>
                <a:off x="9447929" y="6016832"/>
                <a:ext cx="179279" cy="172221"/>
                <a:chOff x="4079" y="2380"/>
                <a:chExt cx="289" cy="279"/>
              </a:xfrm>
            </p:grpSpPr>
            <p:sp>
              <p:nvSpPr>
                <p:cNvPr id="662" name="Oval 76"/>
                <p:cNvSpPr>
                  <a:spLocks noChangeArrowheads="1"/>
                </p:cNvSpPr>
                <p:nvPr/>
              </p:nvSpPr>
              <p:spPr bwMode="auto">
                <a:xfrm>
                  <a:off x="4079" y="2380"/>
                  <a:ext cx="289" cy="27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63" name="AutoShape 77"/>
                <p:cNvSpPr>
                  <a:spLocks noChangeArrowheads="1"/>
                </p:cNvSpPr>
                <p:nvPr/>
              </p:nvSpPr>
              <p:spPr bwMode="auto">
                <a:xfrm>
                  <a:off x="4102" y="2394"/>
                  <a:ext cx="202" cy="232"/>
                </a:xfrm>
                <a:prstGeom prst="lightningBol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664" name="Rectangle 78"/>
              <p:cNvSpPr>
                <a:spLocks noChangeArrowheads="1"/>
              </p:cNvSpPr>
              <p:nvPr/>
            </p:nvSpPr>
            <p:spPr bwMode="auto">
              <a:xfrm>
                <a:off x="10295483" y="5308185"/>
                <a:ext cx="45173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665" name="AutoShape 79"/>
              <p:cNvCxnSpPr>
                <a:cxnSpLocks noChangeShapeType="1"/>
                <a:stCxn id="679" idx="5"/>
                <a:endCxn id="662" idx="6"/>
              </p:cNvCxnSpPr>
              <p:nvPr/>
            </p:nvCxnSpPr>
            <p:spPr bwMode="auto">
              <a:xfrm rot="5400000">
                <a:off x="9707543" y="5699223"/>
                <a:ext cx="323384" cy="484054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666" name="AutoShape 80"/>
              <p:cNvCxnSpPr>
                <a:cxnSpLocks noChangeShapeType="1"/>
                <a:stCxn id="722" idx="0"/>
                <a:endCxn id="687" idx="0"/>
              </p:cNvCxnSpPr>
              <p:nvPr/>
            </p:nvCxnSpPr>
            <p:spPr bwMode="auto">
              <a:xfrm rot="16200000">
                <a:off x="8778102" y="5227015"/>
                <a:ext cx="542073" cy="4234"/>
              </a:xfrm>
              <a:prstGeom prst="bentConnector3">
                <a:avLst>
                  <a:gd name="adj1" fmla="val 50259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667" name="AutoShape 81"/>
              <p:cNvCxnSpPr>
                <a:cxnSpLocks noChangeShapeType="1"/>
                <a:stCxn id="687" idx="2"/>
                <a:endCxn id="668" idx="1"/>
              </p:cNvCxnSpPr>
              <p:nvPr/>
            </p:nvCxnSpPr>
            <p:spPr bwMode="auto">
              <a:xfrm rot="5400000" flipH="1" flipV="1">
                <a:off x="9025896" y="4658086"/>
                <a:ext cx="204573" cy="153889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668" name="Rectangle 82"/>
              <p:cNvSpPr>
                <a:spLocks noChangeArrowheads="1"/>
              </p:cNvSpPr>
              <p:nvPr/>
            </p:nvSpPr>
            <p:spPr bwMode="auto">
              <a:xfrm>
                <a:off x="9205126" y="4610862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69" name="Rectangle 84" descr="Vague"/>
              <p:cNvSpPr>
                <a:spLocks noChangeArrowheads="1"/>
              </p:cNvSpPr>
              <p:nvPr/>
            </p:nvSpPr>
            <p:spPr bwMode="auto">
              <a:xfrm flipV="1">
                <a:off x="8684227" y="5169843"/>
                <a:ext cx="1796474" cy="101639"/>
              </a:xfrm>
              <a:prstGeom prst="rect">
                <a:avLst/>
              </a:prstGeom>
              <a:pattFill prst="wave">
                <a:fgClr>
                  <a:srgbClr val="000000"/>
                </a:fgClr>
                <a:bgClr>
                  <a:srgbClr val="C0C0C0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70" name="Rectangle 85" descr="Vague"/>
              <p:cNvSpPr>
                <a:spLocks noChangeArrowheads="1"/>
              </p:cNvSpPr>
              <p:nvPr/>
            </p:nvSpPr>
            <p:spPr bwMode="auto">
              <a:xfrm>
                <a:off x="9028669" y="5168432"/>
                <a:ext cx="200454" cy="1016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71" name="Rectangle 86" descr="Vague"/>
              <p:cNvSpPr>
                <a:spLocks noChangeArrowheads="1"/>
              </p:cNvSpPr>
              <p:nvPr/>
            </p:nvSpPr>
            <p:spPr bwMode="auto">
              <a:xfrm>
                <a:off x="9032904" y="5168432"/>
                <a:ext cx="199042" cy="1016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72" name="Rectangle 87" descr="Vague"/>
              <p:cNvSpPr>
                <a:spLocks noChangeArrowheads="1"/>
              </p:cNvSpPr>
              <p:nvPr/>
            </p:nvSpPr>
            <p:spPr bwMode="auto">
              <a:xfrm>
                <a:off x="9375934" y="5169843"/>
                <a:ext cx="200454" cy="1016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73" name="Rectangle 88" descr="Vague"/>
              <p:cNvSpPr>
                <a:spLocks noChangeArrowheads="1"/>
              </p:cNvSpPr>
              <p:nvPr/>
            </p:nvSpPr>
            <p:spPr bwMode="auto">
              <a:xfrm>
                <a:off x="9718965" y="5168432"/>
                <a:ext cx="199042" cy="1016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74" name="Rectangle 89" descr="Vague"/>
              <p:cNvSpPr>
                <a:spLocks noChangeArrowheads="1"/>
              </p:cNvSpPr>
              <p:nvPr/>
            </p:nvSpPr>
            <p:spPr bwMode="auto">
              <a:xfrm>
                <a:off x="10217841" y="5168432"/>
                <a:ext cx="200454" cy="1016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675" name="Group 90"/>
              <p:cNvGrpSpPr>
                <a:grpSpLocks/>
              </p:cNvGrpSpPr>
              <p:nvPr/>
            </p:nvGrpSpPr>
            <p:grpSpPr bwMode="auto">
              <a:xfrm rot="5400000">
                <a:off x="10025857" y="5686507"/>
                <a:ext cx="170809" cy="43761"/>
                <a:chOff x="3016" y="2069"/>
                <a:chExt cx="408" cy="136"/>
              </a:xfrm>
            </p:grpSpPr>
            <p:sp>
              <p:nvSpPr>
                <p:cNvPr id="676" name="Rectangle 91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77" name="AutoShape 92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78" name="AutoShape 93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79" name="AutoShape 94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80" name="AutoShape 95"/>
              <p:cNvCxnSpPr>
                <a:cxnSpLocks noChangeShapeType="1"/>
                <a:stCxn id="664" idx="1"/>
                <a:endCxn id="677" idx="1"/>
              </p:cNvCxnSpPr>
              <p:nvPr/>
            </p:nvCxnSpPr>
            <p:spPr bwMode="auto">
              <a:xfrm rot="10800000" flipV="1">
                <a:off x="10111968" y="5330771"/>
                <a:ext cx="183514" cy="307739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681" name="Text Box 96"/>
              <p:cNvSpPr txBox="1">
                <a:spLocks noChangeArrowheads="1"/>
              </p:cNvSpPr>
              <p:nvPr/>
            </p:nvSpPr>
            <p:spPr bwMode="auto">
              <a:xfrm>
                <a:off x="9107721" y="6233852"/>
                <a:ext cx="782053" cy="112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800" b="1" dirty="0" smtClean="0">
                    <a:solidFill>
                      <a:srgbClr val="000000"/>
                    </a:solidFill>
                    <a:latin typeface="Arial" charset="0"/>
                  </a:rPr>
                  <a:t>Circuit 3</a:t>
                </a:r>
                <a:endParaRPr lang="en-US" sz="8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82" name="Text Box 97"/>
              <p:cNvSpPr txBox="1">
                <a:spLocks noChangeArrowheads="1"/>
              </p:cNvSpPr>
              <p:nvPr/>
            </p:nvSpPr>
            <p:spPr bwMode="auto">
              <a:xfrm>
                <a:off x="10540778" y="5189606"/>
                <a:ext cx="494077" cy="9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700" b="1" dirty="0" smtClean="0">
                    <a:solidFill>
                      <a:srgbClr val="000000"/>
                    </a:solidFill>
                    <a:latin typeface="Arial" charset="0"/>
                  </a:rPr>
                  <a:t>TF</a:t>
                </a:r>
                <a:endParaRPr lang="en-US" sz="7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83" name="Text Box 98"/>
              <p:cNvSpPr txBox="1">
                <a:spLocks noChangeArrowheads="1"/>
              </p:cNvSpPr>
              <p:nvPr/>
            </p:nvSpPr>
            <p:spPr bwMode="auto">
              <a:xfrm>
                <a:off x="11366573" y="5211072"/>
                <a:ext cx="742527" cy="98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7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684" name="Group 99"/>
              <p:cNvGrpSpPr>
                <a:grpSpLocks/>
              </p:cNvGrpSpPr>
              <p:nvPr/>
            </p:nvGrpSpPr>
            <p:grpSpPr bwMode="auto">
              <a:xfrm>
                <a:off x="8936912" y="4836694"/>
                <a:ext cx="143988" cy="119991"/>
                <a:chOff x="567" y="1298"/>
                <a:chExt cx="233" cy="193"/>
              </a:xfrm>
            </p:grpSpPr>
            <p:sp>
              <p:nvSpPr>
                <p:cNvPr id="685" name="Oval 100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52" y="1323"/>
                  <a:ext cx="173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86" name="Rectangle 10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57" y="1298"/>
                  <a:ext cx="96" cy="18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87" name="AutoShape 102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04" y="1299"/>
                  <a:ext cx="96" cy="192"/>
                </a:xfrm>
                <a:prstGeom prst="flowChartCollat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88" name="Line 10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7" y="1396"/>
                  <a:ext cx="17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89" name="Group 4423"/>
              <p:cNvGrpSpPr>
                <a:grpSpLocks/>
              </p:cNvGrpSpPr>
              <p:nvPr/>
            </p:nvGrpSpPr>
            <p:grpSpPr bwMode="auto">
              <a:xfrm>
                <a:off x="9288680" y="4157723"/>
                <a:ext cx="175044" cy="166574"/>
                <a:chOff x="2245" y="1026"/>
                <a:chExt cx="226" cy="227"/>
              </a:xfrm>
            </p:grpSpPr>
            <p:sp>
              <p:nvSpPr>
                <p:cNvPr id="690" name="Oval 4424"/>
                <p:cNvSpPr>
                  <a:spLocks noChangeArrowheads="1"/>
                </p:cNvSpPr>
                <p:nvPr/>
              </p:nvSpPr>
              <p:spPr bwMode="auto">
                <a:xfrm>
                  <a:off x="2245" y="1026"/>
                  <a:ext cx="226" cy="2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91" name="AutoShape 4425"/>
                <p:cNvSpPr>
                  <a:spLocks noChangeArrowheads="1"/>
                </p:cNvSpPr>
                <p:nvPr/>
              </p:nvSpPr>
              <p:spPr bwMode="auto">
                <a:xfrm>
                  <a:off x="2266" y="1026"/>
                  <a:ext cx="181" cy="18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92" name="Group 272"/>
              <p:cNvGrpSpPr>
                <a:grpSpLocks noChangeAspect="1"/>
              </p:cNvGrpSpPr>
              <p:nvPr/>
            </p:nvGrpSpPr>
            <p:grpSpPr bwMode="auto">
              <a:xfrm rot="5400000">
                <a:off x="9343735" y="4358177"/>
                <a:ext cx="128460" cy="128460"/>
                <a:chOff x="749" y="2953"/>
                <a:chExt cx="130" cy="130"/>
              </a:xfrm>
            </p:grpSpPr>
            <p:sp>
              <p:nvSpPr>
                <p:cNvPr id="693" name="Line 273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814" y="3001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94" name="AutoShape 274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781" y="2986"/>
                  <a:ext cx="65" cy="130"/>
                </a:xfrm>
                <a:prstGeom prst="flowChartCollat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95" name="AutoShape 275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2953"/>
                  <a:ext cx="96" cy="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080808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96" name="Rectangle 276"/>
                <p:cNvSpPr>
                  <a:spLocks noChangeAspect="1" noChangeArrowheads="1"/>
                </p:cNvSpPr>
                <p:nvPr/>
              </p:nvSpPr>
              <p:spPr bwMode="auto">
                <a:xfrm>
                  <a:off x="786" y="2967"/>
                  <a:ext cx="54" cy="33"/>
                </a:xfrm>
                <a:prstGeom prst="rect">
                  <a:avLst/>
                </a:prstGeom>
                <a:solidFill>
                  <a:srgbClr val="080808"/>
                </a:solidFill>
                <a:ln w="12700">
                  <a:solidFill>
                    <a:srgbClr val="080808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697" name="AutoShape 277"/>
              <p:cNvCxnSpPr>
                <a:cxnSpLocks noChangeShapeType="1"/>
                <a:stCxn id="725" idx="0"/>
                <a:endCxn id="694" idx="0"/>
              </p:cNvCxnSpPr>
              <p:nvPr/>
            </p:nvCxnSpPr>
            <p:spPr bwMode="auto">
              <a:xfrm flipV="1">
                <a:off x="9374791" y="4486637"/>
                <a:ext cx="0" cy="9881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698" name="AutoShape 278"/>
              <p:cNvCxnSpPr>
                <a:cxnSpLocks noChangeShapeType="1"/>
                <a:stCxn id="690" idx="4"/>
                <a:endCxn id="694" idx="2"/>
              </p:cNvCxnSpPr>
              <p:nvPr/>
            </p:nvCxnSpPr>
            <p:spPr bwMode="auto">
              <a:xfrm rot="5400000">
                <a:off x="9357851" y="4341237"/>
                <a:ext cx="35291" cy="1411"/>
              </a:xfrm>
              <a:prstGeom prst="bentConnector3">
                <a:avLst>
                  <a:gd name="adj1" fmla="val 48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699" name="Group 279"/>
              <p:cNvGrpSpPr>
                <a:grpSpLocks/>
              </p:cNvGrpSpPr>
              <p:nvPr/>
            </p:nvGrpSpPr>
            <p:grpSpPr bwMode="auto">
              <a:xfrm rot="5400000">
                <a:off x="10224618" y="4681445"/>
                <a:ext cx="170809" cy="43761"/>
                <a:chOff x="3016" y="2069"/>
                <a:chExt cx="408" cy="136"/>
              </a:xfrm>
            </p:grpSpPr>
            <p:sp>
              <p:nvSpPr>
                <p:cNvPr id="700" name="Rectangle 280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1" name="AutoShape 281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2" name="AutoShape 282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3" name="AutoShape 283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704" name="Group 284"/>
              <p:cNvGrpSpPr>
                <a:grpSpLocks/>
              </p:cNvGrpSpPr>
              <p:nvPr/>
            </p:nvGrpSpPr>
            <p:grpSpPr bwMode="auto">
              <a:xfrm flipH="1">
                <a:off x="10288424" y="5385826"/>
                <a:ext cx="143988" cy="119990"/>
                <a:chOff x="567" y="1298"/>
                <a:chExt cx="233" cy="193"/>
              </a:xfrm>
            </p:grpSpPr>
            <p:sp>
              <p:nvSpPr>
                <p:cNvPr id="705" name="Oval 28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52" y="1323"/>
                  <a:ext cx="173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6" name="Rectangle 286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57" y="1298"/>
                  <a:ext cx="96" cy="18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7" name="AutoShape 287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04" y="1299"/>
                  <a:ext cx="96" cy="192"/>
                </a:xfrm>
                <a:prstGeom prst="flowChartCollat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08" name="Line 2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7" y="1396"/>
                  <a:ext cx="17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709" name="Group 305"/>
              <p:cNvGrpSpPr>
                <a:grpSpLocks/>
              </p:cNvGrpSpPr>
              <p:nvPr/>
            </p:nvGrpSpPr>
            <p:grpSpPr bwMode="auto">
              <a:xfrm>
                <a:off x="8684227" y="5593338"/>
                <a:ext cx="1839188" cy="230099"/>
                <a:chOff x="3091" y="3708"/>
                <a:chExt cx="1318" cy="163"/>
              </a:xfrm>
            </p:grpSpPr>
            <p:grpSp>
              <p:nvGrpSpPr>
                <p:cNvPr id="710" name="Group 66"/>
                <p:cNvGrpSpPr>
                  <a:grpSpLocks/>
                </p:cNvGrpSpPr>
                <p:nvPr/>
              </p:nvGrpSpPr>
              <p:grpSpPr bwMode="auto">
                <a:xfrm>
                  <a:off x="3091" y="3708"/>
                  <a:ext cx="1316" cy="163"/>
                  <a:chOff x="216" y="1902"/>
                  <a:chExt cx="4647" cy="382"/>
                </a:xfrm>
              </p:grpSpPr>
              <p:sp>
                <p:nvSpPr>
                  <p:cNvPr id="712" name="Freeform 67"/>
                  <p:cNvSpPr>
                    <a:spLocks/>
                  </p:cNvSpPr>
                  <p:nvPr/>
                </p:nvSpPr>
                <p:spPr bwMode="auto">
                  <a:xfrm>
                    <a:off x="216" y="2008"/>
                    <a:ext cx="4647" cy="276"/>
                  </a:xfrm>
                  <a:custGeom>
                    <a:avLst/>
                    <a:gdLst>
                      <a:gd name="T0" fmla="*/ 0 w 4626"/>
                      <a:gd name="T1" fmla="*/ 47 h 274"/>
                      <a:gd name="T2" fmla="*/ 0 w 4626"/>
                      <a:gd name="T3" fmla="*/ 282 h 274"/>
                      <a:gd name="T4" fmla="*/ 4710 w 4626"/>
                      <a:gd name="T5" fmla="*/ 282 h 274"/>
                      <a:gd name="T6" fmla="*/ 4710 w 4626"/>
                      <a:gd name="T7" fmla="*/ 47 h 274"/>
                      <a:gd name="T8" fmla="*/ 4415 w 4626"/>
                      <a:gd name="T9" fmla="*/ 80 h 274"/>
                      <a:gd name="T10" fmla="*/ 3877 w 4626"/>
                      <a:gd name="T11" fmla="*/ 67 h 274"/>
                      <a:gd name="T12" fmla="*/ 3746 w 4626"/>
                      <a:gd name="T13" fmla="*/ 51 h 274"/>
                      <a:gd name="T14" fmla="*/ 2804 w 4626"/>
                      <a:gd name="T15" fmla="*/ 59 h 274"/>
                      <a:gd name="T16" fmla="*/ 2002 w 4626"/>
                      <a:gd name="T17" fmla="*/ 51 h 274"/>
                      <a:gd name="T18" fmla="*/ 1357 w 4626"/>
                      <a:gd name="T19" fmla="*/ 59 h 274"/>
                      <a:gd name="T20" fmla="*/ 417 w 4626"/>
                      <a:gd name="T21" fmla="*/ 51 h 274"/>
                      <a:gd name="T22" fmla="*/ 242 w 4626"/>
                      <a:gd name="T23" fmla="*/ 19 h 274"/>
                      <a:gd name="T24" fmla="*/ 0 w 4626"/>
                      <a:gd name="T25" fmla="*/ 47 h 2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4626" h="274">
                        <a:moveTo>
                          <a:pt x="0" y="47"/>
                        </a:moveTo>
                        <a:lnTo>
                          <a:pt x="0" y="274"/>
                        </a:lnTo>
                        <a:lnTo>
                          <a:pt x="4626" y="274"/>
                        </a:lnTo>
                        <a:lnTo>
                          <a:pt x="4626" y="47"/>
                        </a:lnTo>
                        <a:cubicBezTo>
                          <a:pt x="4536" y="94"/>
                          <a:pt x="4429" y="41"/>
                          <a:pt x="4335" y="76"/>
                        </a:cubicBezTo>
                        <a:cubicBezTo>
                          <a:pt x="4159" y="73"/>
                          <a:pt x="3984" y="72"/>
                          <a:pt x="3808" y="67"/>
                        </a:cubicBezTo>
                        <a:cubicBezTo>
                          <a:pt x="3712" y="64"/>
                          <a:pt x="3731" y="69"/>
                          <a:pt x="3678" y="51"/>
                        </a:cubicBezTo>
                        <a:cubicBezTo>
                          <a:pt x="3319" y="56"/>
                          <a:pt x="3087" y="68"/>
                          <a:pt x="2753" y="59"/>
                        </a:cubicBezTo>
                        <a:cubicBezTo>
                          <a:pt x="2441" y="8"/>
                          <a:pt x="2814" y="41"/>
                          <a:pt x="1966" y="51"/>
                        </a:cubicBezTo>
                        <a:cubicBezTo>
                          <a:pt x="1681" y="61"/>
                          <a:pt x="1667" y="66"/>
                          <a:pt x="1333" y="59"/>
                        </a:cubicBezTo>
                        <a:cubicBezTo>
                          <a:pt x="1026" y="42"/>
                          <a:pt x="717" y="57"/>
                          <a:pt x="409" y="51"/>
                        </a:cubicBezTo>
                        <a:cubicBezTo>
                          <a:pt x="353" y="33"/>
                          <a:pt x="294" y="37"/>
                          <a:pt x="238" y="19"/>
                        </a:cubicBezTo>
                        <a:cubicBezTo>
                          <a:pt x="28" y="28"/>
                          <a:pt x="103" y="0"/>
                          <a:pt x="0" y="47"/>
                        </a:cubicBezTo>
                        <a:close/>
                      </a:path>
                    </a:pathLst>
                  </a:custGeom>
                  <a:solidFill>
                    <a:srgbClr val="99CC00">
                      <a:alpha val="20000"/>
                    </a:srgbClr>
                  </a:solidFill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713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216" y="1902"/>
                    <a:ext cx="4645" cy="382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711" name="Rectangle 289"/>
                <p:cNvSpPr>
                  <a:spLocks noChangeArrowheads="1"/>
                </p:cNvSpPr>
                <p:nvPr/>
              </p:nvSpPr>
              <p:spPr bwMode="auto">
                <a:xfrm>
                  <a:off x="4322" y="3713"/>
                  <a:ext cx="87" cy="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714" name="AutoShape 290"/>
              <p:cNvCxnSpPr>
                <a:cxnSpLocks noChangeShapeType="1"/>
                <a:endCxn id="707" idx="0"/>
              </p:cNvCxnSpPr>
              <p:nvPr/>
            </p:nvCxnSpPr>
            <p:spPr bwMode="auto">
              <a:xfrm flipH="1" flipV="1">
                <a:off x="10318069" y="5507227"/>
                <a:ext cx="1411" cy="9316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715" name="AutoShape 292"/>
              <p:cNvCxnSpPr>
                <a:cxnSpLocks noChangeShapeType="1"/>
                <a:stCxn id="707" idx="2"/>
                <a:endCxn id="674" idx="2"/>
              </p:cNvCxnSpPr>
              <p:nvPr/>
            </p:nvCxnSpPr>
            <p:spPr bwMode="auto">
              <a:xfrm rot="16200000">
                <a:off x="10259486" y="5328654"/>
                <a:ext cx="117166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721" name="AutoShape 302"/>
              <p:cNvCxnSpPr>
                <a:cxnSpLocks noChangeShapeType="1"/>
                <a:stCxn id="728" idx="2"/>
              </p:cNvCxnSpPr>
              <p:nvPr/>
            </p:nvCxnSpPr>
            <p:spPr bwMode="auto">
              <a:xfrm rot="5400000">
                <a:off x="9905586" y="4521928"/>
                <a:ext cx="128460" cy="1411"/>
              </a:xfrm>
              <a:prstGeom prst="bentConnector3">
                <a:avLst>
                  <a:gd name="adj1" fmla="val 49449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722" name="Rectangle 306"/>
              <p:cNvSpPr>
                <a:spLocks noChangeArrowheads="1"/>
              </p:cNvSpPr>
              <p:nvPr/>
            </p:nvSpPr>
            <p:spPr bwMode="auto">
              <a:xfrm>
                <a:off x="8915737" y="5500169"/>
                <a:ext cx="262567" cy="407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723" name="AutoShape 307"/>
              <p:cNvCxnSpPr>
                <a:cxnSpLocks noChangeShapeType="1"/>
                <a:stCxn id="662" idx="2"/>
                <a:endCxn id="722" idx="2"/>
              </p:cNvCxnSpPr>
              <p:nvPr/>
            </p:nvCxnSpPr>
            <p:spPr bwMode="auto">
              <a:xfrm rot="10800000">
                <a:off x="9047021" y="5908136"/>
                <a:ext cx="400908" cy="194807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724" name="Rectangle 309"/>
              <p:cNvSpPr>
                <a:spLocks noChangeArrowheads="1"/>
              </p:cNvSpPr>
              <p:nvPr/>
            </p:nvSpPr>
            <p:spPr bwMode="auto">
              <a:xfrm>
                <a:off x="8372254" y="5896873"/>
                <a:ext cx="131283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25" name="Rectangle 311"/>
              <p:cNvSpPr>
                <a:spLocks noChangeArrowheads="1"/>
              </p:cNvSpPr>
              <p:nvPr/>
            </p:nvSpPr>
            <p:spPr bwMode="auto">
              <a:xfrm>
                <a:off x="9352205" y="4585452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726" name="Group 314"/>
              <p:cNvGrpSpPr>
                <a:grpSpLocks noChangeAspect="1"/>
              </p:cNvGrpSpPr>
              <p:nvPr/>
            </p:nvGrpSpPr>
            <p:grpSpPr bwMode="auto">
              <a:xfrm rot="16200000">
                <a:off x="9874530" y="4329943"/>
                <a:ext cx="128460" cy="128460"/>
                <a:chOff x="749" y="2953"/>
                <a:chExt cx="130" cy="130"/>
              </a:xfrm>
            </p:grpSpPr>
            <p:sp>
              <p:nvSpPr>
                <p:cNvPr id="727" name="Line 315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814" y="3001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28" name="AutoShape 316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781" y="2986"/>
                  <a:ext cx="65" cy="130"/>
                </a:xfrm>
                <a:prstGeom prst="flowChartCollat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29" name="AutoShape 317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2953"/>
                  <a:ext cx="96" cy="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080808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30" name="Rectangle 318"/>
                <p:cNvSpPr>
                  <a:spLocks noChangeAspect="1" noChangeArrowheads="1"/>
                </p:cNvSpPr>
                <p:nvPr/>
              </p:nvSpPr>
              <p:spPr bwMode="auto">
                <a:xfrm>
                  <a:off x="786" y="2967"/>
                  <a:ext cx="54" cy="33"/>
                </a:xfrm>
                <a:prstGeom prst="rect">
                  <a:avLst/>
                </a:prstGeom>
                <a:solidFill>
                  <a:srgbClr val="080808"/>
                </a:solidFill>
                <a:ln w="12700">
                  <a:solidFill>
                    <a:srgbClr val="080808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731" name="AutoShape 319"/>
              <p:cNvCxnSpPr>
                <a:cxnSpLocks noChangeShapeType="1"/>
                <a:stCxn id="633" idx="3"/>
                <a:endCxn id="728" idx="0"/>
              </p:cNvCxnSpPr>
              <p:nvPr/>
            </p:nvCxnSpPr>
            <p:spPr bwMode="auto">
              <a:xfrm rot="5400000">
                <a:off x="9889388" y="3912203"/>
                <a:ext cx="500217" cy="336253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732" name="Group 164"/>
              <p:cNvGrpSpPr>
                <a:grpSpLocks/>
              </p:cNvGrpSpPr>
              <p:nvPr/>
            </p:nvGrpSpPr>
            <p:grpSpPr bwMode="auto">
              <a:xfrm>
                <a:off x="8114764" y="2193415"/>
                <a:ext cx="167986" cy="162339"/>
                <a:chOff x="4079" y="2380"/>
                <a:chExt cx="289" cy="279"/>
              </a:xfrm>
            </p:grpSpPr>
            <p:sp>
              <p:nvSpPr>
                <p:cNvPr id="733" name="Oval 165"/>
                <p:cNvSpPr>
                  <a:spLocks noChangeArrowheads="1"/>
                </p:cNvSpPr>
                <p:nvPr/>
              </p:nvSpPr>
              <p:spPr bwMode="auto">
                <a:xfrm>
                  <a:off x="4079" y="2380"/>
                  <a:ext cx="289" cy="27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34" name="AutoShape 166"/>
                <p:cNvSpPr>
                  <a:spLocks noChangeArrowheads="1"/>
                </p:cNvSpPr>
                <p:nvPr/>
              </p:nvSpPr>
              <p:spPr bwMode="auto">
                <a:xfrm>
                  <a:off x="4102" y="2394"/>
                  <a:ext cx="202" cy="232"/>
                </a:xfrm>
                <a:prstGeom prst="lightningBol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735" name="Group 293"/>
              <p:cNvGrpSpPr>
                <a:grpSpLocks/>
              </p:cNvGrpSpPr>
              <p:nvPr/>
            </p:nvGrpSpPr>
            <p:grpSpPr bwMode="auto">
              <a:xfrm>
                <a:off x="8793490" y="2674080"/>
                <a:ext cx="2074558" cy="399497"/>
                <a:chOff x="-1358105" y="3945050"/>
                <a:chExt cx="2107678" cy="448494"/>
              </a:xfrm>
            </p:grpSpPr>
            <p:sp>
              <p:nvSpPr>
                <p:cNvPr id="736" name="Rectangle 3262"/>
                <p:cNvSpPr>
                  <a:spLocks noChangeArrowheads="1"/>
                </p:cNvSpPr>
                <p:nvPr/>
              </p:nvSpPr>
              <p:spPr bwMode="auto">
                <a:xfrm>
                  <a:off x="-1358105" y="3945050"/>
                  <a:ext cx="2107678" cy="448494"/>
                </a:xfrm>
                <a:prstGeom prst="rect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37" name="Rectangle 3261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-1355417" y="4273747"/>
                  <a:ext cx="2103646" cy="119797"/>
                </a:xfrm>
                <a:prstGeom prst="rect">
                  <a:avLst/>
                </a:prstGeom>
                <a:pattFill prst="wave">
                  <a:fgClr>
                    <a:srgbClr val="000000">
                      <a:alpha val="69019"/>
                    </a:srgbClr>
                  </a:fgClr>
                  <a:bgClr>
                    <a:srgbClr val="C0C0C0">
                      <a:alpha val="69019"/>
                    </a:srgbClr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38" name="Rectangle 1642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-1355417" y="3945050"/>
                  <a:ext cx="2103646" cy="123757"/>
                </a:xfrm>
                <a:prstGeom prst="rect">
                  <a:avLst/>
                </a:prstGeom>
                <a:pattFill prst="wave">
                  <a:fgClr>
                    <a:srgbClr val="000000">
                      <a:alpha val="69019"/>
                    </a:srgbClr>
                  </a:fgClr>
                  <a:bgClr>
                    <a:srgbClr val="C0C0C0">
                      <a:alpha val="69019"/>
                    </a:srgbClr>
                  </a:bgClr>
                </a:pattFill>
                <a:ln w="19050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39" name="Rectangle 3260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-1355417" y="4103458"/>
                  <a:ext cx="2103646" cy="123757"/>
                </a:xfrm>
                <a:prstGeom prst="rect">
                  <a:avLst/>
                </a:prstGeom>
                <a:pattFill prst="wave">
                  <a:fgClr>
                    <a:srgbClr val="000000">
                      <a:alpha val="69019"/>
                    </a:srgbClr>
                  </a:fgClr>
                  <a:bgClr>
                    <a:srgbClr val="C0C0C0">
                      <a:alpha val="69019"/>
                    </a:srgbClr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740" name="Rectangle 169"/>
              <p:cNvSpPr>
                <a:spLocks noChangeArrowheads="1"/>
              </p:cNvSpPr>
              <p:nvPr/>
            </p:nvSpPr>
            <p:spPr bwMode="auto">
              <a:xfrm>
                <a:off x="10722648" y="2926766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1" name="Rectangle 183"/>
              <p:cNvSpPr>
                <a:spLocks noChangeArrowheads="1"/>
              </p:cNvSpPr>
              <p:nvPr/>
            </p:nvSpPr>
            <p:spPr bwMode="auto">
              <a:xfrm>
                <a:off x="10251157" y="3447664"/>
                <a:ext cx="115755" cy="66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742" name="Straight Connector 313"/>
              <p:cNvCxnSpPr>
                <a:cxnSpLocks noChangeShapeType="1"/>
                <a:stCxn id="741" idx="1"/>
                <a:endCxn id="631" idx="3"/>
              </p:cNvCxnSpPr>
              <p:nvPr/>
            </p:nvCxnSpPr>
            <p:spPr bwMode="auto">
              <a:xfrm flipH="1">
                <a:off x="9387213" y="3480838"/>
                <a:ext cx="86394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743" name="Group 105"/>
              <p:cNvGrpSpPr>
                <a:grpSpLocks/>
              </p:cNvGrpSpPr>
              <p:nvPr/>
            </p:nvGrpSpPr>
            <p:grpSpPr bwMode="auto">
              <a:xfrm>
                <a:off x="8800096" y="3540832"/>
                <a:ext cx="2079245" cy="90345"/>
                <a:chOff x="3121" y="1330"/>
                <a:chExt cx="1331" cy="120"/>
              </a:xfrm>
            </p:grpSpPr>
            <p:sp>
              <p:nvSpPr>
                <p:cNvPr id="744" name="Rectangle 106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3121" y="1335"/>
                  <a:ext cx="1331" cy="115"/>
                </a:xfrm>
                <a:prstGeom prst="rect">
                  <a:avLst/>
                </a:prstGeom>
                <a:pattFill prst="wave">
                  <a:fgClr>
                    <a:srgbClr val="000000"/>
                  </a:fgClr>
                  <a:bgClr>
                    <a:srgbClr val="C0C0C0"/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45" name="Rectangle 107"/>
                <p:cNvSpPr>
                  <a:spLocks noChangeArrowheads="1"/>
                </p:cNvSpPr>
                <p:nvPr/>
              </p:nvSpPr>
              <p:spPr bwMode="auto">
                <a:xfrm>
                  <a:off x="313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46" name="Rectangle 108"/>
                <p:cNvSpPr>
                  <a:spLocks noChangeArrowheads="1"/>
                </p:cNvSpPr>
                <p:nvPr/>
              </p:nvSpPr>
              <p:spPr bwMode="auto">
                <a:xfrm>
                  <a:off x="341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47" name="Rectangle 109"/>
                <p:cNvSpPr>
                  <a:spLocks noChangeArrowheads="1"/>
                </p:cNvSpPr>
                <p:nvPr/>
              </p:nvSpPr>
              <p:spPr bwMode="auto">
                <a:xfrm>
                  <a:off x="369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48" name="Rectangle 110"/>
                <p:cNvSpPr>
                  <a:spLocks noChangeArrowheads="1"/>
                </p:cNvSpPr>
                <p:nvPr/>
              </p:nvSpPr>
              <p:spPr bwMode="auto">
                <a:xfrm>
                  <a:off x="397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49" name="Rectangle 111"/>
                <p:cNvSpPr>
                  <a:spLocks noChangeArrowheads="1"/>
                </p:cNvSpPr>
                <p:nvPr/>
              </p:nvSpPr>
              <p:spPr bwMode="auto">
                <a:xfrm>
                  <a:off x="425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750" name="Group 105"/>
              <p:cNvGrpSpPr>
                <a:grpSpLocks/>
              </p:cNvGrpSpPr>
              <p:nvPr/>
            </p:nvGrpSpPr>
            <p:grpSpPr bwMode="auto">
              <a:xfrm>
                <a:off x="8800096" y="3329085"/>
                <a:ext cx="2079245" cy="90345"/>
                <a:chOff x="3121" y="1330"/>
                <a:chExt cx="1331" cy="120"/>
              </a:xfrm>
            </p:grpSpPr>
            <p:sp>
              <p:nvSpPr>
                <p:cNvPr id="751" name="Rectangle 106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3121" y="1335"/>
                  <a:ext cx="1331" cy="115"/>
                </a:xfrm>
                <a:prstGeom prst="rect">
                  <a:avLst/>
                </a:prstGeom>
                <a:pattFill prst="wave">
                  <a:fgClr>
                    <a:srgbClr val="000000"/>
                  </a:fgClr>
                  <a:bgClr>
                    <a:srgbClr val="C0C0C0"/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52" name="Rectangle 107"/>
                <p:cNvSpPr>
                  <a:spLocks noChangeArrowheads="1"/>
                </p:cNvSpPr>
                <p:nvPr/>
              </p:nvSpPr>
              <p:spPr bwMode="auto">
                <a:xfrm>
                  <a:off x="313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53" name="Rectangle 108"/>
                <p:cNvSpPr>
                  <a:spLocks noChangeArrowheads="1"/>
                </p:cNvSpPr>
                <p:nvPr/>
              </p:nvSpPr>
              <p:spPr bwMode="auto">
                <a:xfrm>
                  <a:off x="341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54" name="Rectangle 109"/>
                <p:cNvSpPr>
                  <a:spLocks noChangeArrowheads="1"/>
                </p:cNvSpPr>
                <p:nvPr/>
              </p:nvSpPr>
              <p:spPr bwMode="auto">
                <a:xfrm>
                  <a:off x="369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55" name="Rectangle 110"/>
                <p:cNvSpPr>
                  <a:spLocks noChangeArrowheads="1"/>
                </p:cNvSpPr>
                <p:nvPr/>
              </p:nvSpPr>
              <p:spPr bwMode="auto">
                <a:xfrm>
                  <a:off x="397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56" name="Rectangle 111"/>
                <p:cNvSpPr>
                  <a:spLocks noChangeArrowheads="1"/>
                </p:cNvSpPr>
                <p:nvPr/>
              </p:nvSpPr>
              <p:spPr bwMode="auto">
                <a:xfrm>
                  <a:off x="4251" y="1330"/>
                  <a:ext cx="154" cy="1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757" name="Rectangle 183"/>
              <p:cNvSpPr>
                <a:spLocks noChangeArrowheads="1"/>
              </p:cNvSpPr>
              <p:nvPr/>
            </p:nvSpPr>
            <p:spPr bwMode="auto">
              <a:xfrm>
                <a:off x="11089676" y="2785601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58" name="Rectangle 76"/>
              <p:cNvSpPr>
                <a:spLocks noChangeArrowheads="1"/>
              </p:cNvSpPr>
              <p:nvPr/>
            </p:nvSpPr>
            <p:spPr bwMode="auto">
              <a:xfrm>
                <a:off x="11117075" y="4983537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59" name="Rectangle 76"/>
              <p:cNvSpPr>
                <a:spLocks noChangeArrowheads="1"/>
              </p:cNvSpPr>
              <p:nvPr/>
            </p:nvSpPr>
            <p:spPr bwMode="auto">
              <a:xfrm>
                <a:off x="10453601" y="4977890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0" name="Text Box 98"/>
              <p:cNvSpPr txBox="1">
                <a:spLocks noChangeArrowheads="1"/>
              </p:cNvSpPr>
              <p:nvPr/>
            </p:nvSpPr>
            <p:spPr bwMode="auto">
              <a:xfrm>
                <a:off x="8528968" y="2091074"/>
                <a:ext cx="203277" cy="9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700" b="1" dirty="0">
                    <a:solidFill>
                      <a:srgbClr val="000000"/>
                    </a:solidFill>
                    <a:latin typeface="Arial" charset="0"/>
                  </a:rPr>
                  <a:t>TS</a:t>
                </a:r>
                <a:endParaRPr lang="en-US" sz="7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61" name="Text Box 98"/>
              <p:cNvSpPr txBox="1">
                <a:spLocks noChangeArrowheads="1"/>
              </p:cNvSpPr>
              <p:nvPr/>
            </p:nvSpPr>
            <p:spPr bwMode="auto">
              <a:xfrm>
                <a:off x="8236860" y="2077715"/>
                <a:ext cx="235050" cy="107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700" b="1" dirty="0">
                    <a:solidFill>
                      <a:srgbClr val="000000"/>
                    </a:solidFill>
                    <a:latin typeface="Arial" charset="0"/>
                  </a:rPr>
                  <a:t>HTS</a:t>
                </a:r>
                <a:endParaRPr lang="en-US" sz="7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762" name="Group 149"/>
              <p:cNvGrpSpPr>
                <a:grpSpLocks/>
              </p:cNvGrpSpPr>
              <p:nvPr/>
            </p:nvGrpSpPr>
            <p:grpSpPr bwMode="auto">
              <a:xfrm>
                <a:off x="11038858" y="1875088"/>
                <a:ext cx="509605" cy="73406"/>
                <a:chOff x="957" y="1030"/>
                <a:chExt cx="646" cy="52"/>
              </a:xfrm>
            </p:grpSpPr>
            <p:sp>
              <p:nvSpPr>
                <p:cNvPr id="763" name="Rectangle 150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957" y="1032"/>
                  <a:ext cx="646" cy="50"/>
                </a:xfrm>
                <a:prstGeom prst="rect">
                  <a:avLst/>
                </a:prstGeom>
                <a:pattFill prst="wave">
                  <a:fgClr>
                    <a:srgbClr val="000000"/>
                  </a:fgClr>
                  <a:bgClr>
                    <a:srgbClr val="C0C0C0"/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64" name="Rectangle 151"/>
                <p:cNvSpPr>
                  <a:spLocks noChangeArrowheads="1"/>
                </p:cNvSpPr>
                <p:nvPr/>
              </p:nvSpPr>
              <p:spPr bwMode="auto">
                <a:xfrm>
                  <a:off x="972" y="1030"/>
                  <a:ext cx="74" cy="5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65" name="Rectangle 152"/>
                <p:cNvSpPr>
                  <a:spLocks noChangeArrowheads="1"/>
                </p:cNvSpPr>
                <p:nvPr/>
              </p:nvSpPr>
              <p:spPr bwMode="auto">
                <a:xfrm>
                  <a:off x="1107" y="1030"/>
                  <a:ext cx="75" cy="5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66" name="Rectangle 153"/>
                <p:cNvSpPr>
                  <a:spLocks noChangeArrowheads="1"/>
                </p:cNvSpPr>
                <p:nvPr/>
              </p:nvSpPr>
              <p:spPr bwMode="auto">
                <a:xfrm>
                  <a:off x="1243" y="1030"/>
                  <a:ext cx="75" cy="5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67" name="Rectangle 154"/>
                <p:cNvSpPr>
                  <a:spLocks noChangeArrowheads="1"/>
                </p:cNvSpPr>
                <p:nvPr/>
              </p:nvSpPr>
              <p:spPr bwMode="auto">
                <a:xfrm>
                  <a:off x="1435" y="1030"/>
                  <a:ext cx="75" cy="5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68" name="Rectangle 155"/>
                <p:cNvSpPr>
                  <a:spLocks noChangeArrowheads="1"/>
                </p:cNvSpPr>
                <p:nvPr/>
              </p:nvSpPr>
              <p:spPr bwMode="auto">
                <a:xfrm>
                  <a:off x="1515" y="1030"/>
                  <a:ext cx="75" cy="5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769" name="AutoShape 147"/>
              <p:cNvCxnSpPr>
                <a:cxnSpLocks noChangeShapeType="1"/>
                <a:stCxn id="765" idx="0"/>
                <a:endCxn id="606" idx="0"/>
              </p:cNvCxnSpPr>
              <p:nvPr/>
            </p:nvCxnSpPr>
            <p:spPr bwMode="auto">
              <a:xfrm rot="16200000" flipV="1">
                <a:off x="10506533" y="1194850"/>
                <a:ext cx="327458" cy="1033016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770" name="AutoShape 159"/>
              <p:cNvCxnSpPr>
                <a:cxnSpLocks noChangeShapeType="1"/>
                <a:stCxn id="637" idx="3"/>
                <a:endCxn id="765" idx="2"/>
              </p:cNvCxnSpPr>
              <p:nvPr/>
            </p:nvCxnSpPr>
            <p:spPr bwMode="auto">
              <a:xfrm flipV="1">
                <a:off x="10747350" y="1948493"/>
                <a:ext cx="439420" cy="103054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sp>
            <p:nvSpPr>
              <p:cNvPr id="771" name="Rectangle 197"/>
              <p:cNvSpPr>
                <a:spLocks noChangeArrowheads="1"/>
              </p:cNvSpPr>
              <p:nvPr/>
            </p:nvSpPr>
            <p:spPr bwMode="auto">
              <a:xfrm>
                <a:off x="10284914" y="2561855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72" name="Rectangle 197"/>
              <p:cNvSpPr>
                <a:spLocks noChangeArrowheads="1"/>
              </p:cNvSpPr>
              <p:nvPr/>
            </p:nvSpPr>
            <p:spPr bwMode="auto">
              <a:xfrm>
                <a:off x="9322429" y="2561855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73" name="Rectangle 197"/>
              <p:cNvSpPr>
                <a:spLocks noChangeArrowheads="1"/>
              </p:cNvSpPr>
              <p:nvPr/>
            </p:nvSpPr>
            <p:spPr bwMode="auto">
              <a:xfrm>
                <a:off x="8881859" y="2561855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774" name="AutoShape 158"/>
              <p:cNvCxnSpPr>
                <a:cxnSpLocks noChangeShapeType="1"/>
                <a:stCxn id="772" idx="3"/>
                <a:endCxn id="771" idx="1"/>
              </p:cNvCxnSpPr>
              <p:nvPr/>
            </p:nvCxnSpPr>
            <p:spPr bwMode="auto">
              <a:xfrm>
                <a:off x="9407127" y="2601381"/>
                <a:ext cx="877787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775" name="AutoShape 158"/>
              <p:cNvCxnSpPr>
                <a:cxnSpLocks noChangeShapeType="1"/>
                <a:stCxn id="773" idx="3"/>
                <a:endCxn id="772" idx="1"/>
              </p:cNvCxnSpPr>
              <p:nvPr/>
            </p:nvCxnSpPr>
            <p:spPr bwMode="auto">
              <a:xfrm>
                <a:off x="8966557" y="2601381"/>
                <a:ext cx="355872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776" name="AutoShape 158"/>
              <p:cNvCxnSpPr>
                <a:cxnSpLocks noChangeShapeType="1"/>
                <a:stCxn id="778" idx="4"/>
                <a:endCxn id="773" idx="1"/>
              </p:cNvCxnSpPr>
              <p:nvPr/>
            </p:nvCxnSpPr>
            <p:spPr bwMode="auto">
              <a:xfrm rot="16200000" flipH="1">
                <a:off x="8574402" y="2293923"/>
                <a:ext cx="239274" cy="375639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grpSp>
            <p:nvGrpSpPr>
              <p:cNvPr id="777" name="Group 164"/>
              <p:cNvGrpSpPr>
                <a:grpSpLocks/>
              </p:cNvGrpSpPr>
              <p:nvPr/>
            </p:nvGrpSpPr>
            <p:grpSpPr bwMode="auto">
              <a:xfrm>
                <a:off x="8422226" y="2199768"/>
                <a:ext cx="167987" cy="162339"/>
                <a:chOff x="4079" y="2380"/>
                <a:chExt cx="289" cy="279"/>
              </a:xfrm>
            </p:grpSpPr>
            <p:sp>
              <p:nvSpPr>
                <p:cNvPr id="778" name="Oval 165"/>
                <p:cNvSpPr>
                  <a:spLocks noChangeArrowheads="1"/>
                </p:cNvSpPr>
                <p:nvPr/>
              </p:nvSpPr>
              <p:spPr bwMode="auto">
                <a:xfrm>
                  <a:off x="4079" y="2380"/>
                  <a:ext cx="289" cy="27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79" name="AutoShape 166"/>
                <p:cNvSpPr>
                  <a:spLocks noChangeArrowheads="1"/>
                </p:cNvSpPr>
                <p:nvPr/>
              </p:nvSpPr>
              <p:spPr bwMode="auto">
                <a:xfrm>
                  <a:off x="4102" y="2394"/>
                  <a:ext cx="202" cy="232"/>
                </a:xfrm>
                <a:prstGeom prst="lightningBol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780" name="Rectangle 197"/>
              <p:cNvSpPr>
                <a:spLocks noChangeArrowheads="1"/>
              </p:cNvSpPr>
              <p:nvPr/>
            </p:nvSpPr>
            <p:spPr bwMode="auto">
              <a:xfrm>
                <a:off x="9470667" y="1697220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81" name="Rectangle 197"/>
              <p:cNvSpPr>
                <a:spLocks noChangeArrowheads="1"/>
              </p:cNvSpPr>
              <p:nvPr/>
            </p:nvSpPr>
            <p:spPr bwMode="auto">
              <a:xfrm>
                <a:off x="9322429" y="2713607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82" name="Rectangle 197"/>
              <p:cNvSpPr>
                <a:spLocks noChangeArrowheads="1"/>
              </p:cNvSpPr>
              <p:nvPr/>
            </p:nvSpPr>
            <p:spPr bwMode="auto">
              <a:xfrm>
                <a:off x="8881859" y="2713607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783" name="AutoShape 158"/>
              <p:cNvCxnSpPr>
                <a:cxnSpLocks noChangeShapeType="1"/>
                <a:stCxn id="781" idx="3"/>
                <a:endCxn id="802" idx="2"/>
              </p:cNvCxnSpPr>
              <p:nvPr/>
            </p:nvCxnSpPr>
            <p:spPr bwMode="auto">
              <a:xfrm flipV="1">
                <a:off x="9407127" y="2394574"/>
                <a:ext cx="902896" cy="358560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784" name="AutoShape 158"/>
              <p:cNvCxnSpPr>
                <a:cxnSpLocks noChangeShapeType="1"/>
                <a:stCxn id="782" idx="3"/>
                <a:endCxn id="781" idx="1"/>
              </p:cNvCxnSpPr>
              <p:nvPr/>
            </p:nvCxnSpPr>
            <p:spPr bwMode="auto">
              <a:xfrm>
                <a:off x="8966557" y="2753134"/>
                <a:ext cx="355872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cxnSp>
            <p:nvCxnSpPr>
              <p:cNvPr id="785" name="AutoShape 158"/>
              <p:cNvCxnSpPr>
                <a:cxnSpLocks noChangeShapeType="1"/>
                <a:stCxn id="733" idx="4"/>
                <a:endCxn id="782" idx="1"/>
              </p:cNvCxnSpPr>
              <p:nvPr/>
            </p:nvCxnSpPr>
            <p:spPr bwMode="auto">
              <a:xfrm rot="16200000" flipH="1">
                <a:off x="8341619" y="2212892"/>
                <a:ext cx="397379" cy="683102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sp>
            <p:nvSpPr>
              <p:cNvPr id="786" name="Rectangle 76"/>
              <p:cNvSpPr>
                <a:spLocks noChangeArrowheads="1"/>
              </p:cNvSpPr>
              <p:nvPr/>
            </p:nvSpPr>
            <p:spPr bwMode="auto">
              <a:xfrm>
                <a:off x="8829704" y="5593337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787" name="Group 1380"/>
              <p:cNvGrpSpPr>
                <a:grpSpLocks/>
              </p:cNvGrpSpPr>
              <p:nvPr/>
            </p:nvGrpSpPr>
            <p:grpSpPr bwMode="auto">
              <a:xfrm>
                <a:off x="10518457" y="2066682"/>
                <a:ext cx="341466" cy="295423"/>
                <a:chOff x="4771" y="455"/>
                <a:chExt cx="138" cy="302"/>
              </a:xfrm>
            </p:grpSpPr>
            <p:sp>
              <p:nvSpPr>
                <p:cNvPr id="788" name="Oval 1381"/>
                <p:cNvSpPr>
                  <a:spLocks noChangeArrowheads="1"/>
                </p:cNvSpPr>
                <p:nvPr/>
              </p:nvSpPr>
              <p:spPr bwMode="auto">
                <a:xfrm>
                  <a:off x="4771" y="455"/>
                  <a:ext cx="138" cy="9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89" name="Rectangle 1382"/>
                <p:cNvSpPr>
                  <a:spLocks noChangeArrowheads="1"/>
                </p:cNvSpPr>
                <p:nvPr/>
              </p:nvSpPr>
              <p:spPr bwMode="auto">
                <a:xfrm>
                  <a:off x="4771" y="502"/>
                  <a:ext cx="138" cy="20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90" name="Oval 1383"/>
                <p:cNvSpPr>
                  <a:spLocks noChangeArrowheads="1"/>
                </p:cNvSpPr>
                <p:nvPr/>
              </p:nvSpPr>
              <p:spPr bwMode="auto">
                <a:xfrm>
                  <a:off x="4771" y="663"/>
                  <a:ext cx="138" cy="94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91" name="Rectangle 1384"/>
                <p:cNvSpPr>
                  <a:spLocks noChangeArrowheads="1"/>
                </p:cNvSpPr>
                <p:nvPr/>
              </p:nvSpPr>
              <p:spPr bwMode="auto">
                <a:xfrm>
                  <a:off x="4771" y="500"/>
                  <a:ext cx="138" cy="21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66FF33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92" name="Line 1385"/>
                <p:cNvSpPr>
                  <a:spLocks noChangeShapeType="1"/>
                </p:cNvSpPr>
                <p:nvPr/>
              </p:nvSpPr>
              <p:spPr bwMode="auto">
                <a:xfrm>
                  <a:off x="4773" y="502"/>
                  <a:ext cx="0" cy="19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93" name="Line 1386"/>
                <p:cNvSpPr>
                  <a:spLocks noChangeShapeType="1"/>
                </p:cNvSpPr>
                <p:nvPr/>
              </p:nvSpPr>
              <p:spPr bwMode="auto">
                <a:xfrm>
                  <a:off x="4909" y="502"/>
                  <a:ext cx="0" cy="19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794" name="AutoShape 1387"/>
                <p:cNvCxnSpPr>
                  <a:cxnSpLocks noChangeShapeType="1"/>
                  <a:stCxn id="788" idx="2"/>
                  <a:endCxn id="790" idx="2"/>
                </p:cNvCxnSpPr>
                <p:nvPr/>
              </p:nvCxnSpPr>
              <p:spPr bwMode="auto">
                <a:xfrm>
                  <a:off x="4771" y="502"/>
                  <a:ext cx="0" cy="20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95" name="AutoShape 1388"/>
                <p:cNvCxnSpPr>
                  <a:cxnSpLocks noChangeShapeType="1"/>
                  <a:stCxn id="788" idx="6"/>
                  <a:endCxn id="790" idx="6"/>
                </p:cNvCxnSpPr>
                <p:nvPr/>
              </p:nvCxnSpPr>
              <p:spPr bwMode="auto">
                <a:xfrm>
                  <a:off x="4909" y="502"/>
                  <a:ext cx="0" cy="20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796" name="Rectangle 1496"/>
              <p:cNvSpPr>
                <a:spLocks noChangeArrowheads="1"/>
              </p:cNvSpPr>
              <p:nvPr/>
            </p:nvSpPr>
            <p:spPr bwMode="auto">
              <a:xfrm>
                <a:off x="12094751" y="2143301"/>
                <a:ext cx="217394" cy="131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798" name="Rectangle 3882"/>
              <p:cNvSpPr>
                <a:spLocks noChangeArrowheads="1"/>
              </p:cNvSpPr>
              <p:nvPr/>
            </p:nvSpPr>
            <p:spPr bwMode="auto">
              <a:xfrm>
                <a:off x="12069341" y="2219530"/>
                <a:ext cx="112932" cy="45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800" name="Rectangle 162"/>
              <p:cNvSpPr>
                <a:spLocks noChangeArrowheads="1"/>
              </p:cNvSpPr>
              <p:nvPr/>
            </p:nvSpPr>
            <p:spPr bwMode="auto">
              <a:xfrm>
                <a:off x="10438077" y="2227999"/>
                <a:ext cx="119927" cy="98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801" name="AutoShape 97"/>
              <p:cNvCxnSpPr>
                <a:cxnSpLocks noChangeShapeType="1"/>
                <a:stCxn id="802" idx="2"/>
                <a:endCxn id="633" idx="0"/>
              </p:cNvCxnSpPr>
              <p:nvPr/>
            </p:nvCxnSpPr>
            <p:spPr bwMode="auto">
              <a:xfrm rot="5400000">
                <a:off x="9664406" y="3037792"/>
                <a:ext cx="1288835" cy="24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802" name="Rectangle 169"/>
              <p:cNvSpPr>
                <a:spLocks noChangeArrowheads="1"/>
              </p:cNvSpPr>
              <p:nvPr/>
            </p:nvSpPr>
            <p:spPr bwMode="auto">
              <a:xfrm>
                <a:off x="10293789" y="2362107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03" name="AutoShape 3590" descr="Large confetti"/>
              <p:cNvSpPr>
                <a:spLocks noChangeArrowheads="1"/>
              </p:cNvSpPr>
              <p:nvPr/>
            </p:nvSpPr>
            <p:spPr bwMode="auto">
              <a:xfrm>
                <a:off x="10251157" y="3125808"/>
                <a:ext cx="114344" cy="162340"/>
              </a:xfrm>
              <a:prstGeom prst="roundRect">
                <a:avLst>
                  <a:gd name="adj" fmla="val 16667"/>
                </a:avLst>
              </a:prstGeom>
              <a:pattFill prst="lgConfetti">
                <a:fgClr>
                  <a:srgbClr val="808080"/>
                </a:fgClr>
                <a:bgClr>
                  <a:srgbClr val="CCFF99"/>
                </a:bgClr>
              </a:patt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04" name="Rectangle 169"/>
              <p:cNvSpPr>
                <a:spLocks noChangeArrowheads="1"/>
              </p:cNvSpPr>
              <p:nvPr/>
            </p:nvSpPr>
            <p:spPr bwMode="auto">
              <a:xfrm>
                <a:off x="10293789" y="2050838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05" name="Rectangle 169"/>
              <p:cNvSpPr>
                <a:spLocks noChangeArrowheads="1"/>
              </p:cNvSpPr>
              <p:nvPr/>
            </p:nvSpPr>
            <p:spPr bwMode="auto">
              <a:xfrm>
                <a:off x="10565244" y="2118500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06" name="Rectangle 169"/>
              <p:cNvSpPr>
                <a:spLocks noChangeArrowheads="1"/>
              </p:cNvSpPr>
              <p:nvPr/>
            </p:nvSpPr>
            <p:spPr bwMode="auto">
              <a:xfrm>
                <a:off x="10565244" y="2283758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807" name="AutoShape 125"/>
              <p:cNvCxnSpPr>
                <a:cxnSpLocks noChangeShapeType="1"/>
                <a:stCxn id="804" idx="2"/>
                <a:endCxn id="805" idx="1"/>
              </p:cNvCxnSpPr>
              <p:nvPr/>
            </p:nvCxnSpPr>
            <p:spPr bwMode="auto">
              <a:xfrm rot="16200000" flipH="1">
                <a:off x="10411920" y="1981409"/>
                <a:ext cx="51428" cy="255221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808" name="AutoShape 125"/>
              <p:cNvCxnSpPr>
                <a:cxnSpLocks noChangeShapeType="1"/>
                <a:stCxn id="802" idx="0"/>
                <a:endCxn id="806" idx="1"/>
              </p:cNvCxnSpPr>
              <p:nvPr/>
            </p:nvCxnSpPr>
            <p:spPr bwMode="auto">
              <a:xfrm rot="5400000" flipH="1" flipV="1">
                <a:off x="10406576" y="2203439"/>
                <a:ext cx="62115" cy="255221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809" name="Rectangle 169"/>
              <p:cNvSpPr>
                <a:spLocks noChangeArrowheads="1"/>
              </p:cNvSpPr>
              <p:nvPr/>
            </p:nvSpPr>
            <p:spPr bwMode="auto">
              <a:xfrm>
                <a:off x="10827455" y="2118500"/>
                <a:ext cx="32468" cy="3246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810" name="AutoShape 158"/>
              <p:cNvCxnSpPr>
                <a:cxnSpLocks noChangeShapeType="1"/>
                <a:stCxn id="811" idx="1"/>
                <a:endCxn id="733" idx="0"/>
              </p:cNvCxnSpPr>
              <p:nvPr/>
            </p:nvCxnSpPr>
            <p:spPr bwMode="auto">
              <a:xfrm rot="10800000" flipV="1">
                <a:off x="8198758" y="1760037"/>
                <a:ext cx="616961" cy="433377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sm" len="sm"/>
                <a:tailEnd/>
              </a:ln>
              <a:effectLst/>
            </p:spPr>
          </p:cxnSp>
          <p:sp>
            <p:nvSpPr>
              <p:cNvPr id="811" name="Rectangle 197"/>
              <p:cNvSpPr>
                <a:spLocks noChangeArrowheads="1"/>
              </p:cNvSpPr>
              <p:nvPr/>
            </p:nvSpPr>
            <p:spPr bwMode="auto">
              <a:xfrm>
                <a:off x="8815718" y="1720512"/>
                <a:ext cx="84698" cy="79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812" name="Group 4801"/>
              <p:cNvGrpSpPr>
                <a:grpSpLocks/>
              </p:cNvGrpSpPr>
              <p:nvPr/>
            </p:nvGrpSpPr>
            <p:grpSpPr bwMode="auto">
              <a:xfrm>
                <a:off x="8363222" y="1442835"/>
                <a:ext cx="97529" cy="416935"/>
                <a:chOff x="564" y="1854"/>
                <a:chExt cx="160" cy="684"/>
              </a:xfrm>
            </p:grpSpPr>
            <p:sp>
              <p:nvSpPr>
                <p:cNvPr id="813" name="Rectangle 4802"/>
                <p:cNvSpPr>
                  <a:spLocks noChangeArrowheads="1"/>
                </p:cNvSpPr>
                <p:nvPr/>
              </p:nvSpPr>
              <p:spPr bwMode="auto">
                <a:xfrm>
                  <a:off x="678" y="1854"/>
                  <a:ext cx="23" cy="57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4" name="Rectangle 4803"/>
                <p:cNvSpPr>
                  <a:spLocks noChangeArrowheads="1"/>
                </p:cNvSpPr>
                <p:nvPr/>
              </p:nvSpPr>
              <p:spPr bwMode="auto">
                <a:xfrm>
                  <a:off x="655" y="1854"/>
                  <a:ext cx="23" cy="57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5" name="Rectangle 4804"/>
                <p:cNvSpPr>
                  <a:spLocks noChangeArrowheads="1"/>
                </p:cNvSpPr>
                <p:nvPr/>
              </p:nvSpPr>
              <p:spPr bwMode="auto">
                <a:xfrm>
                  <a:off x="701" y="2356"/>
                  <a:ext cx="23" cy="182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6" name="Rectangle 4805"/>
                <p:cNvSpPr>
                  <a:spLocks noChangeArrowheads="1"/>
                </p:cNvSpPr>
                <p:nvPr/>
              </p:nvSpPr>
              <p:spPr bwMode="auto">
                <a:xfrm>
                  <a:off x="564" y="2356"/>
                  <a:ext cx="23" cy="182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7" name="Rectangle 4806"/>
                <p:cNvSpPr>
                  <a:spLocks noChangeArrowheads="1"/>
                </p:cNvSpPr>
                <p:nvPr/>
              </p:nvSpPr>
              <p:spPr bwMode="auto">
                <a:xfrm>
                  <a:off x="632" y="1854"/>
                  <a:ext cx="23" cy="57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8" name="Rectangle 4807"/>
                <p:cNvSpPr>
                  <a:spLocks noChangeArrowheads="1"/>
                </p:cNvSpPr>
                <p:nvPr/>
              </p:nvSpPr>
              <p:spPr bwMode="auto">
                <a:xfrm>
                  <a:off x="610" y="1854"/>
                  <a:ext cx="22" cy="57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19" name="Rectangle 4808"/>
                <p:cNvSpPr>
                  <a:spLocks noChangeArrowheads="1"/>
                </p:cNvSpPr>
                <p:nvPr/>
              </p:nvSpPr>
              <p:spPr bwMode="auto">
                <a:xfrm>
                  <a:off x="587" y="1854"/>
                  <a:ext cx="23" cy="57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1536700">
                    <a:defRPr/>
                  </a:pPr>
                  <a:endParaRPr lang="fr-FR" sz="3000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20" name="Line 4809"/>
                <p:cNvSpPr>
                  <a:spLocks noChangeShapeType="1"/>
                </p:cNvSpPr>
                <p:nvPr/>
              </p:nvSpPr>
              <p:spPr bwMode="auto">
                <a:xfrm flipV="1">
                  <a:off x="678" y="2424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822" name="Group 7"/>
              <p:cNvGrpSpPr>
                <a:grpSpLocks/>
              </p:cNvGrpSpPr>
              <p:nvPr/>
            </p:nvGrpSpPr>
            <p:grpSpPr bwMode="auto">
              <a:xfrm>
                <a:off x="11612200" y="4252303"/>
                <a:ext cx="213159" cy="206101"/>
                <a:chOff x="2976" y="1200"/>
                <a:chExt cx="384" cy="384"/>
              </a:xfrm>
            </p:grpSpPr>
            <p:sp>
              <p:nvSpPr>
                <p:cNvPr id="823" name="Oval 8"/>
                <p:cNvSpPr>
                  <a:spLocks noChangeArrowheads="1"/>
                </p:cNvSpPr>
                <p:nvPr/>
              </p:nvSpPr>
              <p:spPr bwMode="auto">
                <a:xfrm>
                  <a:off x="2976" y="1200"/>
                  <a:ext cx="384" cy="38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24" name="AutoShape 9"/>
                <p:cNvSpPr>
                  <a:spLocks noChangeArrowheads="1"/>
                </p:cNvSpPr>
                <p:nvPr/>
              </p:nvSpPr>
              <p:spPr bwMode="auto">
                <a:xfrm rot="5400000">
                  <a:off x="3072" y="1248"/>
                  <a:ext cx="288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25" name="Group 20"/>
              <p:cNvGrpSpPr>
                <a:grpSpLocks/>
              </p:cNvGrpSpPr>
              <p:nvPr/>
            </p:nvGrpSpPr>
            <p:grpSpPr bwMode="auto">
              <a:xfrm rot="5400000">
                <a:off x="11979934" y="4682150"/>
                <a:ext cx="170810" cy="45173"/>
                <a:chOff x="3016" y="2069"/>
                <a:chExt cx="408" cy="136"/>
              </a:xfrm>
            </p:grpSpPr>
            <p:sp>
              <p:nvSpPr>
                <p:cNvPr id="82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27" name="AutoShape 22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28" name="AutoShape 23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29" name="AutoShape 24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30" name="Group 25"/>
              <p:cNvGrpSpPr>
                <a:grpSpLocks/>
              </p:cNvGrpSpPr>
              <p:nvPr/>
            </p:nvGrpSpPr>
            <p:grpSpPr bwMode="auto">
              <a:xfrm rot="5400000">
                <a:off x="11317871" y="4676503"/>
                <a:ext cx="170810" cy="45173"/>
                <a:chOff x="3016" y="2069"/>
                <a:chExt cx="408" cy="136"/>
              </a:xfrm>
            </p:grpSpPr>
            <p:sp>
              <p:nvSpPr>
                <p:cNvPr id="831" name="Rectangle 26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408" cy="1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32" name="AutoShape 27"/>
                <p:cNvSpPr>
                  <a:spLocks noChangeArrowheads="1"/>
                </p:cNvSpPr>
                <p:nvPr/>
              </p:nvSpPr>
              <p:spPr bwMode="auto">
                <a:xfrm>
                  <a:off x="3016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33" name="AutoShape 28"/>
                <p:cNvSpPr>
                  <a:spLocks noChangeArrowheads="1"/>
                </p:cNvSpPr>
                <p:nvPr/>
              </p:nvSpPr>
              <p:spPr bwMode="auto">
                <a:xfrm>
                  <a:off x="3152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34" name="AutoShape 29"/>
                <p:cNvSpPr>
                  <a:spLocks noChangeArrowheads="1"/>
                </p:cNvSpPr>
                <p:nvPr/>
              </p:nvSpPr>
              <p:spPr bwMode="auto">
                <a:xfrm>
                  <a:off x="3288" y="2069"/>
                  <a:ext cx="136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cxnSp>
            <p:nvCxnSpPr>
              <p:cNvPr id="835" name="AutoShape 30"/>
              <p:cNvCxnSpPr>
                <a:cxnSpLocks noChangeShapeType="1"/>
                <a:stCxn id="831" idx="1"/>
                <a:endCxn id="823" idx="2"/>
              </p:cNvCxnSpPr>
              <p:nvPr/>
            </p:nvCxnSpPr>
            <p:spPr bwMode="auto">
              <a:xfrm rot="5400000" flipH="1" flipV="1">
                <a:off x="11378572" y="4380057"/>
                <a:ext cx="258331" cy="208924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836" name="AutoShape 33"/>
              <p:cNvCxnSpPr>
                <a:cxnSpLocks noChangeShapeType="1"/>
                <a:stCxn id="824" idx="0"/>
                <a:endCxn id="826" idx="1"/>
              </p:cNvCxnSpPr>
              <p:nvPr/>
            </p:nvCxnSpPr>
            <p:spPr bwMode="auto">
              <a:xfrm>
                <a:off x="11825359" y="4355354"/>
                <a:ext cx="239980" cy="263978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cxnSp>
            <p:nvCxnSpPr>
              <p:cNvPr id="837" name="AutoShape 34"/>
              <p:cNvCxnSpPr>
                <a:cxnSpLocks noChangeShapeType="1"/>
                <a:stCxn id="840" idx="2"/>
                <a:endCxn id="831" idx="3"/>
              </p:cNvCxnSpPr>
              <p:nvPr/>
            </p:nvCxnSpPr>
            <p:spPr bwMode="auto">
              <a:xfrm rot="10800000">
                <a:off x="11403276" y="4784496"/>
                <a:ext cx="225864" cy="280918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838" name="AutoShape 35"/>
              <p:cNvCxnSpPr>
                <a:cxnSpLocks noChangeShapeType="1"/>
                <a:stCxn id="840" idx="6"/>
                <a:endCxn id="826" idx="3"/>
              </p:cNvCxnSpPr>
              <p:nvPr/>
            </p:nvCxnSpPr>
            <p:spPr bwMode="auto">
              <a:xfrm flipV="1">
                <a:off x="11808419" y="4790141"/>
                <a:ext cx="256920" cy="275272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</p:spPr>
          </p:cxnSp>
          <p:grpSp>
            <p:nvGrpSpPr>
              <p:cNvPr id="839" name="Group 69"/>
              <p:cNvGrpSpPr>
                <a:grpSpLocks/>
              </p:cNvGrpSpPr>
              <p:nvPr/>
            </p:nvGrpSpPr>
            <p:grpSpPr bwMode="auto">
              <a:xfrm>
                <a:off x="11629140" y="4979302"/>
                <a:ext cx="179280" cy="172221"/>
                <a:chOff x="4079" y="2380"/>
                <a:chExt cx="289" cy="279"/>
              </a:xfrm>
            </p:grpSpPr>
            <p:sp>
              <p:nvSpPr>
                <p:cNvPr id="840" name="Oval 70"/>
                <p:cNvSpPr>
                  <a:spLocks noChangeArrowheads="1"/>
                </p:cNvSpPr>
                <p:nvPr/>
              </p:nvSpPr>
              <p:spPr bwMode="auto">
                <a:xfrm>
                  <a:off x="4079" y="2380"/>
                  <a:ext cx="289" cy="27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41" name="AutoShape 71"/>
                <p:cNvSpPr>
                  <a:spLocks noChangeArrowheads="1"/>
                </p:cNvSpPr>
                <p:nvPr/>
              </p:nvSpPr>
              <p:spPr bwMode="auto">
                <a:xfrm>
                  <a:off x="4102" y="2394"/>
                  <a:ext cx="202" cy="232"/>
                </a:xfrm>
                <a:prstGeom prst="lightningBol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842" name="Rectangle 76"/>
              <p:cNvSpPr>
                <a:spLocks noChangeArrowheads="1"/>
              </p:cNvSpPr>
              <p:nvPr/>
            </p:nvSpPr>
            <p:spPr bwMode="auto">
              <a:xfrm>
                <a:off x="12045576" y="4983537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43" name="Rectangle 76"/>
              <p:cNvSpPr>
                <a:spLocks noChangeArrowheads="1"/>
              </p:cNvSpPr>
              <p:nvPr/>
            </p:nvSpPr>
            <p:spPr bwMode="auto">
              <a:xfrm>
                <a:off x="11382102" y="4977890"/>
                <a:ext cx="43761" cy="437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844" name="AutoShape 147"/>
              <p:cNvCxnSpPr>
                <a:cxnSpLocks noChangeShapeType="1"/>
                <a:stCxn id="624" idx="0"/>
                <a:endCxn id="606" idx="0"/>
              </p:cNvCxnSpPr>
              <p:nvPr/>
            </p:nvCxnSpPr>
            <p:spPr bwMode="auto">
              <a:xfrm rot="16200000" flipV="1">
                <a:off x="10020023" y="1681361"/>
                <a:ext cx="845533" cy="578070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grpSp>
            <p:nvGrpSpPr>
              <p:cNvPr id="845" name="Group 189"/>
              <p:cNvGrpSpPr>
                <a:grpSpLocks/>
              </p:cNvGrpSpPr>
              <p:nvPr/>
            </p:nvGrpSpPr>
            <p:grpSpPr bwMode="auto">
              <a:xfrm>
                <a:off x="8794855" y="1845471"/>
                <a:ext cx="2177592" cy="111492"/>
                <a:chOff x="92" y="764"/>
                <a:chExt cx="1508" cy="58"/>
              </a:xfrm>
            </p:grpSpPr>
            <p:sp>
              <p:nvSpPr>
                <p:cNvPr id="846" name="Rectangle 190" descr="Vague"/>
                <p:cNvSpPr>
                  <a:spLocks noChangeArrowheads="1"/>
                </p:cNvSpPr>
                <p:nvPr/>
              </p:nvSpPr>
              <p:spPr bwMode="auto">
                <a:xfrm flipV="1">
                  <a:off x="92" y="764"/>
                  <a:ext cx="1508" cy="58"/>
                </a:xfrm>
                <a:prstGeom prst="rect">
                  <a:avLst/>
                </a:prstGeom>
                <a:pattFill prst="wave">
                  <a:fgClr>
                    <a:srgbClr val="000000"/>
                  </a:fgClr>
                  <a:bgClr>
                    <a:srgbClr val="C0C0C0"/>
                  </a:bgClr>
                </a:patt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47" name="Rectangle 191"/>
                <p:cNvSpPr>
                  <a:spLocks noChangeArrowheads="1"/>
                </p:cNvSpPr>
                <p:nvPr/>
              </p:nvSpPr>
              <p:spPr bwMode="auto">
                <a:xfrm>
                  <a:off x="122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48" name="Rectangle 192"/>
                <p:cNvSpPr>
                  <a:spLocks noChangeArrowheads="1"/>
                </p:cNvSpPr>
                <p:nvPr/>
              </p:nvSpPr>
              <p:spPr bwMode="auto">
                <a:xfrm>
                  <a:off x="402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49" name="Rectangle 193"/>
                <p:cNvSpPr>
                  <a:spLocks noChangeArrowheads="1"/>
                </p:cNvSpPr>
                <p:nvPr/>
              </p:nvSpPr>
              <p:spPr bwMode="auto">
                <a:xfrm>
                  <a:off x="682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50" name="Rectangle 194"/>
                <p:cNvSpPr>
                  <a:spLocks noChangeArrowheads="1"/>
                </p:cNvSpPr>
                <p:nvPr/>
              </p:nvSpPr>
              <p:spPr bwMode="auto">
                <a:xfrm>
                  <a:off x="962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51" name="Rectangle 195"/>
                <p:cNvSpPr>
                  <a:spLocks noChangeArrowheads="1"/>
                </p:cNvSpPr>
                <p:nvPr/>
              </p:nvSpPr>
              <p:spPr bwMode="auto">
                <a:xfrm>
                  <a:off x="1242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52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96" y="764"/>
                  <a:ext cx="154" cy="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853" name="Rectangle 1493" descr="Vague"/>
              <p:cNvSpPr>
                <a:spLocks noChangeArrowheads="1"/>
              </p:cNvSpPr>
              <p:nvPr/>
            </p:nvSpPr>
            <p:spPr bwMode="auto">
              <a:xfrm flipV="1">
                <a:off x="10565344" y="2115677"/>
                <a:ext cx="223650" cy="204785"/>
              </a:xfrm>
              <a:prstGeom prst="rect">
                <a:avLst/>
              </a:prstGeom>
              <a:pattFill prst="wave">
                <a:fgClr>
                  <a:srgbClr val="000000"/>
                </a:fgClr>
                <a:bgClr>
                  <a:srgbClr val="C0C0C0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854" name="AutoShape 125"/>
              <p:cNvCxnSpPr>
                <a:cxnSpLocks noChangeShapeType="1"/>
                <a:endCxn id="804" idx="0"/>
              </p:cNvCxnSpPr>
              <p:nvPr/>
            </p:nvCxnSpPr>
            <p:spPr bwMode="auto">
              <a:xfrm>
                <a:off x="8793489" y="1901217"/>
                <a:ext cx="1516534" cy="149621"/>
              </a:xfrm>
              <a:prstGeom prst="bentConnector2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1168" name="Text Box 97"/>
              <p:cNvSpPr txBox="1">
                <a:spLocks noChangeArrowheads="1"/>
              </p:cNvSpPr>
              <p:nvPr/>
            </p:nvSpPr>
            <p:spPr bwMode="auto">
              <a:xfrm>
                <a:off x="11462565" y="5188486"/>
                <a:ext cx="494077" cy="98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700" b="1" dirty="0" smtClean="0">
                    <a:solidFill>
                      <a:srgbClr val="000000"/>
                    </a:solidFill>
                    <a:latin typeface="Arial" charset="0"/>
                  </a:rPr>
                  <a:t>CS + EF</a:t>
                </a:r>
                <a:endParaRPr lang="en-US" sz="7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169" name="Text Box 98"/>
            <p:cNvSpPr txBox="1">
              <a:spLocks noChangeArrowheads="1"/>
            </p:cNvSpPr>
            <p:nvPr/>
          </p:nvSpPr>
          <p:spPr bwMode="auto">
            <a:xfrm>
              <a:off x="12012479" y="4791669"/>
              <a:ext cx="742527" cy="98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7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1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79" y="2026408"/>
            <a:ext cx="471646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3" name="TextBox 25"/>
          <p:cNvSpPr txBox="1">
            <a:spLocks noChangeArrowheads="1"/>
          </p:cNvSpPr>
          <p:nvPr/>
        </p:nvSpPr>
        <p:spPr bwMode="auto">
          <a:xfrm>
            <a:off x="1137404" y="3107496"/>
            <a:ext cx="719137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55555A"/>
                </a:solidFill>
                <a:effectLst/>
                <a:uLnTx/>
                <a:uFillTx/>
                <a:latin typeface="Arial" charset="0"/>
              </a:rPr>
              <a:t>TURBINES</a:t>
            </a:r>
          </a:p>
        </p:txBody>
      </p:sp>
      <p:sp>
        <p:nvSpPr>
          <p:cNvPr id="1194" name="Rectangle 1193"/>
          <p:cNvSpPr/>
          <p:nvPr/>
        </p:nvSpPr>
        <p:spPr bwMode="auto">
          <a:xfrm>
            <a:off x="2145466" y="3466271"/>
            <a:ext cx="117475" cy="730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5" name="Rectangle 1194"/>
          <p:cNvSpPr/>
          <p:nvPr/>
        </p:nvSpPr>
        <p:spPr bwMode="auto">
          <a:xfrm>
            <a:off x="2361366" y="3755196"/>
            <a:ext cx="117475" cy="714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6" name="Rectangle 1195"/>
          <p:cNvSpPr/>
          <p:nvPr/>
        </p:nvSpPr>
        <p:spPr bwMode="auto">
          <a:xfrm>
            <a:off x="2432804" y="3971096"/>
            <a:ext cx="117475" cy="730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97" name="Straight Arrow Connector 1196"/>
          <p:cNvCxnSpPr>
            <a:stCxn id="1193" idx="2"/>
            <a:endCxn id="1194" idx="0"/>
          </p:cNvCxnSpPr>
          <p:nvPr/>
        </p:nvCxnSpPr>
        <p:spPr bwMode="auto">
          <a:xfrm>
            <a:off x="1497766" y="3275771"/>
            <a:ext cx="706438" cy="1905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98" name="Straight Arrow Connector 1197"/>
          <p:cNvCxnSpPr>
            <a:stCxn id="1193" idx="2"/>
            <a:endCxn id="1195" idx="0"/>
          </p:cNvCxnSpPr>
          <p:nvPr/>
        </p:nvCxnSpPr>
        <p:spPr bwMode="auto">
          <a:xfrm>
            <a:off x="1497766" y="3275771"/>
            <a:ext cx="922338" cy="4794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99" name="Straight Arrow Connector 1198"/>
          <p:cNvCxnSpPr>
            <a:stCxn id="1193" idx="2"/>
            <a:endCxn id="1196" idx="0"/>
          </p:cNvCxnSpPr>
          <p:nvPr/>
        </p:nvCxnSpPr>
        <p:spPr bwMode="auto">
          <a:xfrm>
            <a:off x="1497766" y="3275771"/>
            <a:ext cx="993775" cy="6953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200" name="TextBox 46"/>
          <p:cNvSpPr txBox="1">
            <a:spLocks noChangeArrowheads="1"/>
          </p:cNvSpPr>
          <p:nvPr/>
        </p:nvSpPr>
        <p:spPr bwMode="auto">
          <a:xfrm>
            <a:off x="2432804" y="4042533"/>
            <a:ext cx="1223962" cy="169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55555A"/>
                </a:solidFill>
                <a:effectLst/>
                <a:uLnTx/>
                <a:uFillTx/>
                <a:latin typeface="Arial" charset="0"/>
              </a:rPr>
              <a:t>CRYOMACHINES</a:t>
            </a:r>
          </a:p>
        </p:txBody>
      </p:sp>
      <p:sp>
        <p:nvSpPr>
          <p:cNvPr id="1201" name="Rectangle 1200"/>
          <p:cNvSpPr/>
          <p:nvPr/>
        </p:nvSpPr>
        <p:spPr bwMode="auto">
          <a:xfrm>
            <a:off x="2001004" y="4402896"/>
            <a:ext cx="117475" cy="714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2" name="Rectangle 1201"/>
          <p:cNvSpPr/>
          <p:nvPr/>
        </p:nvSpPr>
        <p:spPr bwMode="auto">
          <a:xfrm>
            <a:off x="1713666" y="4115558"/>
            <a:ext cx="119063" cy="714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3" name="Rectangle 1202"/>
          <p:cNvSpPr/>
          <p:nvPr/>
        </p:nvSpPr>
        <p:spPr bwMode="auto">
          <a:xfrm>
            <a:off x="1488241" y="4160008"/>
            <a:ext cx="117475" cy="714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04" name="Straight Arrow Connector 1203"/>
          <p:cNvCxnSpPr>
            <a:stCxn id="1200" idx="1"/>
            <a:endCxn id="1203" idx="3"/>
          </p:cNvCxnSpPr>
          <p:nvPr/>
        </p:nvCxnSpPr>
        <p:spPr bwMode="auto">
          <a:xfrm flipH="1">
            <a:off x="1605716" y="4128258"/>
            <a:ext cx="827088" cy="6826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5" name="Straight Arrow Connector 1204"/>
          <p:cNvCxnSpPr>
            <a:stCxn id="1200" idx="1"/>
            <a:endCxn id="1202" idx="0"/>
          </p:cNvCxnSpPr>
          <p:nvPr/>
        </p:nvCxnSpPr>
        <p:spPr bwMode="auto">
          <a:xfrm flipH="1" flipV="1">
            <a:off x="1772404" y="4115558"/>
            <a:ext cx="660400" cy="127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6" name="Straight Arrow Connector 1205"/>
          <p:cNvCxnSpPr>
            <a:stCxn id="1200" idx="1"/>
            <a:endCxn id="1201" idx="0"/>
          </p:cNvCxnSpPr>
          <p:nvPr/>
        </p:nvCxnSpPr>
        <p:spPr bwMode="auto">
          <a:xfrm flipH="1">
            <a:off x="2059741" y="4128258"/>
            <a:ext cx="373063" cy="27463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7" name="Straight Arrow Connector 1206"/>
          <p:cNvCxnSpPr/>
          <p:nvPr/>
        </p:nvCxnSpPr>
        <p:spPr>
          <a:xfrm flipV="1">
            <a:off x="1596280" y="4529895"/>
            <a:ext cx="3455987" cy="122396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208" name="TextBox 46"/>
          <p:cNvSpPr txBox="1">
            <a:spLocks noChangeArrowheads="1"/>
          </p:cNvSpPr>
          <p:nvPr/>
        </p:nvSpPr>
        <p:spPr bwMode="auto">
          <a:xfrm rot="-1163257">
            <a:off x="3067381" y="5021279"/>
            <a:ext cx="325438" cy="122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20m</a:t>
            </a:r>
          </a:p>
        </p:txBody>
      </p:sp>
      <p:cxnSp>
        <p:nvCxnSpPr>
          <p:cNvPr id="1209" name="Straight Arrow Connector 1208"/>
          <p:cNvCxnSpPr/>
          <p:nvPr/>
        </p:nvCxnSpPr>
        <p:spPr>
          <a:xfrm>
            <a:off x="57904" y="2963033"/>
            <a:ext cx="1727200" cy="20161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210" name="TextBox 46"/>
          <p:cNvSpPr txBox="1">
            <a:spLocks noChangeArrowheads="1"/>
          </p:cNvSpPr>
          <p:nvPr/>
        </p:nvSpPr>
        <p:spPr bwMode="auto">
          <a:xfrm rot="3001082">
            <a:off x="634960" y="3832190"/>
            <a:ext cx="261937" cy="127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14m</a:t>
            </a:r>
          </a:p>
        </p:txBody>
      </p:sp>
      <p:sp>
        <p:nvSpPr>
          <p:cNvPr id="1211" name="TextBox 46"/>
          <p:cNvSpPr txBox="1">
            <a:spLocks noChangeArrowheads="1"/>
          </p:cNvSpPr>
          <p:nvPr/>
        </p:nvSpPr>
        <p:spPr bwMode="auto">
          <a:xfrm rot="-1064702">
            <a:off x="1273929" y="2540758"/>
            <a:ext cx="1223962" cy="169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55555A"/>
                </a:solidFill>
                <a:effectLst/>
                <a:uLnTx/>
                <a:uFillTx/>
                <a:latin typeface="Arial" charset="0"/>
              </a:rPr>
              <a:t>MULTILINE (Ø1m)</a:t>
            </a:r>
          </a:p>
        </p:txBody>
      </p:sp>
      <p:sp>
        <p:nvSpPr>
          <p:cNvPr id="1212" name="TextBox 25"/>
          <p:cNvSpPr txBox="1">
            <a:spLocks noChangeArrowheads="1"/>
          </p:cNvSpPr>
          <p:nvPr/>
        </p:nvSpPr>
        <p:spPr bwMode="auto">
          <a:xfrm>
            <a:off x="1861304" y="5056946"/>
            <a:ext cx="366712" cy="169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55555A"/>
                </a:solidFill>
                <a:effectLst/>
                <a:uLnTx/>
                <a:uFillTx/>
                <a:latin typeface="Arial" charset="0"/>
              </a:rPr>
              <a:t>ACB</a:t>
            </a:r>
          </a:p>
        </p:txBody>
      </p:sp>
      <p:sp>
        <p:nvSpPr>
          <p:cNvPr id="1213" name="TextBox 25"/>
          <p:cNvSpPr txBox="1">
            <a:spLocks noChangeArrowheads="1"/>
          </p:cNvSpPr>
          <p:nvPr/>
        </p:nvSpPr>
        <p:spPr bwMode="auto">
          <a:xfrm>
            <a:off x="3582154" y="4499733"/>
            <a:ext cx="368300" cy="169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55555A"/>
                </a:solidFill>
                <a:effectLst/>
                <a:uLnTx/>
                <a:uFillTx/>
                <a:latin typeface="Arial" charset="0"/>
              </a:rPr>
              <a:t>RCB</a:t>
            </a:r>
          </a:p>
        </p:txBody>
      </p:sp>
      <p:sp>
        <p:nvSpPr>
          <p:cNvPr id="1214" name="Rectangle 33"/>
          <p:cNvSpPr txBox="1">
            <a:spLocks/>
          </p:cNvSpPr>
          <p:nvPr/>
        </p:nvSpPr>
        <p:spPr bwMode="auto">
          <a:xfrm>
            <a:off x="8972723" y="2026408"/>
            <a:ext cx="3338820" cy="41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charset="0"/>
              <a:buChar char="■"/>
              <a:tabLst>
                <a:tab pos="174625" algn="l"/>
              </a:tabLst>
              <a:defRPr/>
            </a:pPr>
            <a:r>
              <a:rPr lang="en-US" sz="1400" b="1" dirty="0">
                <a:latin typeface="+mn-lt"/>
              </a:rPr>
              <a:t>Warm Compressor Station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Sub Atmospheric Pumps (VLP-&gt; HP)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Helium  Cycle Compressors (LP -&gt; HP)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Final Oil Removal System (ORS) &amp; Dryer</a:t>
            </a:r>
          </a:p>
          <a:p>
            <a:pPr marL="719138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tabLst>
                <a:tab pos="174625" algn="l"/>
              </a:tabLst>
              <a:defRPr/>
            </a:pPr>
            <a:endParaRPr lang="en-US" sz="1050" kern="0" dirty="0">
              <a:solidFill>
                <a:srgbClr val="006DA8"/>
              </a:solidFill>
              <a:latin typeface="+mn-lt"/>
            </a:endParaRPr>
          </a:p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charset="0"/>
              <a:buChar char="■"/>
              <a:tabLst>
                <a:tab pos="174625" algn="l"/>
              </a:tabLst>
              <a:defRPr/>
            </a:pPr>
            <a:r>
              <a:rPr lang="en-US" sz="1400" b="1" dirty="0">
                <a:latin typeface="+mn-lt"/>
              </a:rPr>
              <a:t>Refrigeration Cold Box (RCB) </a:t>
            </a:r>
          </a:p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0000"/>
              <a:tabLst>
                <a:tab pos="174625" algn="l"/>
              </a:tabLst>
              <a:defRPr/>
            </a:pPr>
            <a:r>
              <a:rPr lang="en-US" sz="1400" kern="0" dirty="0">
                <a:latin typeface="+mn-lt"/>
              </a:rPr>
              <a:t>	</a:t>
            </a:r>
            <a:r>
              <a:rPr lang="en-US" sz="1200" kern="0" dirty="0">
                <a:latin typeface="+mn-lt"/>
              </a:rPr>
              <a:t>   </a:t>
            </a:r>
            <a:r>
              <a:rPr lang="en-US" sz="1200" kern="0" dirty="0" smtClean="0">
                <a:latin typeface="+mn-lt"/>
              </a:rPr>
              <a:t>Ø3.2m, L=12m, Weight=65t</a:t>
            </a:r>
            <a:endParaRPr lang="en-US" sz="1400" kern="0" dirty="0">
              <a:latin typeface="+mn-lt"/>
            </a:endParaRP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Warm Panel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LN2 </a:t>
            </a:r>
            <a:r>
              <a:rPr lang="en-US" sz="1200" dirty="0" err="1">
                <a:latin typeface="+mn-lt"/>
              </a:rPr>
              <a:t>precooler</a:t>
            </a:r>
            <a:endParaRPr lang="en-US" sz="1200" dirty="0">
              <a:latin typeface="+mn-lt"/>
            </a:endParaRP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3 Turbo </a:t>
            </a:r>
            <a:r>
              <a:rPr lang="en-US" sz="1200" dirty="0"/>
              <a:t>e</a:t>
            </a:r>
            <a:r>
              <a:rPr lang="en-US" sz="1200" dirty="0" smtClean="0">
                <a:latin typeface="+mn-lt"/>
              </a:rPr>
              <a:t>xpanders</a:t>
            </a:r>
          </a:p>
          <a:p>
            <a:pPr marL="719138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tabLst>
                <a:tab pos="174625" algn="l"/>
              </a:tabLst>
              <a:defRPr/>
            </a:pPr>
            <a:endParaRPr lang="en-US" sz="1050" kern="0" dirty="0">
              <a:latin typeface="+mn-lt"/>
            </a:endParaRPr>
          </a:p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charset="0"/>
              <a:buChar char="■"/>
              <a:tabLst>
                <a:tab pos="174625" algn="l"/>
              </a:tabLst>
              <a:defRPr/>
            </a:pPr>
            <a:r>
              <a:rPr lang="en-US" sz="1400" b="1" dirty="0">
                <a:latin typeface="+mn-lt"/>
              </a:rPr>
              <a:t>Auxiliary Cold Box (ACB)</a:t>
            </a:r>
          </a:p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0000"/>
              <a:tabLst>
                <a:tab pos="174625" algn="l"/>
              </a:tabLst>
              <a:defRPr/>
            </a:pPr>
            <a:r>
              <a:rPr lang="en-US" sz="1200" kern="0" dirty="0"/>
              <a:t>     Ø3.2m</a:t>
            </a:r>
            <a:r>
              <a:rPr lang="en-US" sz="1200" kern="0" dirty="0" smtClean="0"/>
              <a:t>, L=11m, Weight=60t</a:t>
            </a:r>
            <a:endParaRPr lang="en-US" sz="1200" kern="0" dirty="0"/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/>
              <a:t>Warm Panel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/>
              <a:t>3 </a:t>
            </a:r>
            <a:r>
              <a:rPr lang="en-US" sz="1200" dirty="0" err="1"/>
              <a:t>Cryo</a:t>
            </a:r>
            <a:r>
              <a:rPr lang="en-US" sz="1200" dirty="0"/>
              <a:t> Rotating Machines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/>
              <a:t>Test Heaters</a:t>
            </a:r>
          </a:p>
          <a:p>
            <a:pPr marL="719138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tabLst>
                <a:tab pos="174625" algn="l"/>
              </a:tabLst>
              <a:defRPr/>
            </a:pPr>
            <a:endParaRPr lang="en-US" sz="1050" kern="0" dirty="0">
              <a:latin typeface="+mn-lt"/>
            </a:endParaRPr>
          </a:p>
          <a:p>
            <a:pPr marL="271463" indent="-271463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110000"/>
              <a:buFont typeface="Arial" charset="0"/>
              <a:buChar char="■"/>
              <a:tabLst>
                <a:tab pos="174625" algn="l"/>
              </a:tabLst>
              <a:defRPr/>
            </a:pPr>
            <a:r>
              <a:rPr lang="en-US" sz="1400" b="1" dirty="0">
                <a:latin typeface="+mn-lt"/>
              </a:rPr>
              <a:t>Others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fr-FR" sz="1200" dirty="0">
                <a:latin typeface="+mn-lt"/>
              </a:rPr>
              <a:t>Multi Line RCB &lt;-&gt; ACB  </a:t>
            </a:r>
            <a:r>
              <a:rPr lang="en-US" sz="1200" dirty="0">
                <a:latin typeface="+mn-lt"/>
              </a:rPr>
              <a:t>Ø1m, L= 12m</a:t>
            </a:r>
            <a:r>
              <a:rPr lang="fr-FR" sz="1200" dirty="0">
                <a:latin typeface="+mn-lt"/>
              </a:rPr>
              <a:t> Interconnections </a:t>
            </a:r>
            <a:r>
              <a:rPr lang="fr-FR" sz="1200" dirty="0" err="1">
                <a:latin typeface="+mn-lt"/>
              </a:rPr>
              <a:t>piping</a:t>
            </a:r>
            <a:r>
              <a:rPr lang="fr-FR" sz="1200" dirty="0">
                <a:latin typeface="+mn-lt"/>
              </a:rPr>
              <a:t> and supports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Control system &amp; Electricity</a:t>
            </a:r>
          </a:p>
          <a:p>
            <a:pPr marL="360000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rgbClr val="0060A1"/>
              </a:buClr>
              <a:buSzPct val="80000"/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200" dirty="0">
                <a:latin typeface="+mn-lt"/>
              </a:rPr>
              <a:t>On site installation </a:t>
            </a:r>
            <a:r>
              <a:rPr lang="en-US" sz="1200" dirty="0" smtClean="0">
                <a:latin typeface="+mn-lt"/>
              </a:rPr>
              <a:t>(no civil </a:t>
            </a:r>
            <a:r>
              <a:rPr lang="en-US" sz="1200" dirty="0">
                <a:latin typeface="+mn-lt"/>
              </a:rPr>
              <a:t>work)</a:t>
            </a:r>
          </a:p>
          <a:p>
            <a:pPr marL="719138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tabLst>
                <a:tab pos="174625" algn="l"/>
              </a:tabLst>
              <a:defRPr/>
            </a:pPr>
            <a:endParaRPr lang="en-US" sz="1200" kern="0" dirty="0">
              <a:solidFill>
                <a:srgbClr val="006DA8"/>
              </a:solidFill>
              <a:latin typeface="+mn-lt"/>
            </a:endParaRPr>
          </a:p>
          <a:p>
            <a:pPr marL="719138" lvl="1" indent="-268288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 2" pitchFamily="18" charset="2"/>
              <a:buNone/>
              <a:tabLst>
                <a:tab pos="174625" algn="l"/>
              </a:tabLst>
              <a:defRPr/>
            </a:pPr>
            <a:endParaRPr lang="fr-FR" sz="1200" kern="0" dirty="0">
              <a:solidFill>
                <a:srgbClr val="006DA8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7471" y="1377639"/>
            <a:ext cx="17830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Cryogenic</a:t>
            </a:r>
            <a:r>
              <a:rPr lang="fr-FR" b="1" dirty="0" smtClean="0"/>
              <a:t> Hall</a:t>
            </a:r>
            <a:endParaRPr lang="en-US" b="1" dirty="0"/>
          </a:p>
        </p:txBody>
      </p:sp>
      <p:sp>
        <p:nvSpPr>
          <p:cNvPr id="1215" name="TextBox 1214"/>
          <p:cNvSpPr txBox="1"/>
          <p:nvPr/>
        </p:nvSpPr>
        <p:spPr>
          <a:xfrm>
            <a:off x="6340935" y="1377839"/>
            <a:ext cx="8888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PFD</a:t>
            </a:r>
            <a:endParaRPr lang="en-US" dirty="0"/>
          </a:p>
        </p:txBody>
      </p:sp>
      <p:sp>
        <p:nvSpPr>
          <p:cNvPr id="1216" name="TextBox 1215"/>
          <p:cNvSpPr txBox="1"/>
          <p:nvPr/>
        </p:nvSpPr>
        <p:spPr>
          <a:xfrm>
            <a:off x="9601200" y="1377639"/>
            <a:ext cx="19240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Scope of </a:t>
            </a:r>
            <a:r>
              <a:rPr lang="fr-FR" dirty="0" err="1"/>
              <a:t>Supply</a:t>
            </a:r>
            <a:endParaRPr lang="en-US" dirty="0"/>
          </a:p>
        </p:txBody>
      </p:sp>
      <p:pic>
        <p:nvPicPr>
          <p:cNvPr id="294" name="Picture 2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40267"/>
            <a:ext cx="1117733" cy="11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71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4810125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JT60SA – Lead Project </a:t>
            </a:r>
            <a:r>
              <a:rPr lang="fr-FR" sz="2800" dirty="0" err="1" smtClean="0"/>
              <a:t>Engineer</a:t>
            </a:r>
            <a:endParaRPr lang="fr-FR" sz="2800" dirty="0"/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670819" y="2918797"/>
            <a:ext cx="902509" cy="212099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Technical Proposal: 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8 Months</a:t>
            </a:r>
          </a:p>
        </p:txBody>
      </p:sp>
      <p:sp>
        <p:nvSpPr>
          <p:cNvPr id="59" name="Line 6"/>
          <p:cNvSpPr>
            <a:spLocks noChangeShapeType="1"/>
          </p:cNvSpPr>
          <p:nvPr/>
        </p:nvSpPr>
        <p:spPr bwMode="auto">
          <a:xfrm>
            <a:off x="5659271" y="2918797"/>
            <a:ext cx="7264" cy="1503977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Line 7"/>
          <p:cNvSpPr>
            <a:spLocks noChangeShapeType="1"/>
          </p:cNvSpPr>
          <p:nvPr/>
        </p:nvSpPr>
        <p:spPr bwMode="auto">
          <a:xfrm>
            <a:off x="6573328" y="3085905"/>
            <a:ext cx="0" cy="1351866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6573328" y="3130896"/>
            <a:ext cx="546316" cy="2120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Proposal Review: 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4.5 Months</a:t>
            </a:r>
          </a:p>
        </p:txBody>
      </p:sp>
      <p:sp>
        <p:nvSpPr>
          <p:cNvPr id="62" name="Line 9"/>
          <p:cNvSpPr>
            <a:spLocks noChangeShapeType="1"/>
          </p:cNvSpPr>
          <p:nvPr/>
        </p:nvSpPr>
        <p:spPr bwMode="auto">
          <a:xfrm flipH="1">
            <a:off x="9285077" y="3541169"/>
            <a:ext cx="0" cy="878391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7119644" y="3384772"/>
            <a:ext cx="2165433" cy="212099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Engineering &amp; Manufacturing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: 21 Months</a:t>
            </a:r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V="1">
            <a:off x="5663321" y="4420631"/>
            <a:ext cx="6101609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7119644" y="3303360"/>
            <a:ext cx="0" cy="1141909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10036420" y="3907522"/>
            <a:ext cx="741201" cy="2120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Construction  :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6 months</a:t>
            </a:r>
          </a:p>
        </p:txBody>
      </p:sp>
      <p:sp>
        <p:nvSpPr>
          <p:cNvPr id="67" name="Line 14"/>
          <p:cNvSpPr>
            <a:spLocks noChangeShapeType="1"/>
          </p:cNvSpPr>
          <p:nvPr/>
        </p:nvSpPr>
        <p:spPr bwMode="auto">
          <a:xfrm flipH="1">
            <a:off x="10036420" y="3786476"/>
            <a:ext cx="0" cy="625586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8" name="Text Box 15"/>
          <p:cNvSpPr txBox="1">
            <a:spLocks noChangeArrowheads="1"/>
          </p:cNvSpPr>
          <p:nvPr/>
        </p:nvSpPr>
        <p:spPr bwMode="auto">
          <a:xfrm>
            <a:off x="9287220" y="3647219"/>
            <a:ext cx="749200" cy="2120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Transport &amp; Stand-by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: 6 Months</a:t>
            </a: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 flipH="1">
            <a:off x="10780212" y="4099269"/>
            <a:ext cx="1072" cy="321363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0" name="Text Box 17"/>
          <p:cNvSpPr txBox="1">
            <a:spLocks noChangeArrowheads="1"/>
          </p:cNvSpPr>
          <p:nvPr/>
        </p:nvSpPr>
        <p:spPr bwMode="auto">
          <a:xfrm>
            <a:off x="10783874" y="4143188"/>
            <a:ext cx="881996" cy="212099"/>
          </a:xfrm>
          <a:prstGeom prst="rect">
            <a:avLst/>
          </a:pr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1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Commissioning </a:t>
            </a:r>
            <a:r>
              <a:rPr lang="en-US" altLang="en-US" sz="1000" b="1" dirty="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  <a:r>
              <a:rPr lang="en-US" altLang="en-US" sz="1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rgbClr val="000066"/>
                </a:solidFill>
                <a:latin typeface="Arial" panose="020B0604020202020204" pitchFamily="34" charset="0"/>
              </a:rPr>
              <a:t>10 </a:t>
            </a:r>
            <a:r>
              <a:rPr lang="en-US" altLang="en-US" sz="1000" dirty="0">
                <a:solidFill>
                  <a:srgbClr val="000066"/>
                </a:solidFill>
                <a:latin typeface="Arial" panose="020B0604020202020204" pitchFamily="34" charset="0"/>
              </a:rPr>
              <a:t>months</a:t>
            </a:r>
            <a:endParaRPr lang="en-US" altLang="en-US" sz="1000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 Box 18"/>
          <p:cNvSpPr txBox="1">
            <a:spLocks noChangeArrowheads="1"/>
          </p:cNvSpPr>
          <p:nvPr/>
        </p:nvSpPr>
        <p:spPr bwMode="auto">
          <a:xfrm rot="16200000">
            <a:off x="5454235" y="4312409"/>
            <a:ext cx="455509" cy="53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fr-FR" altLang="en-US" sz="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Nov</a:t>
            </a:r>
            <a:endParaRPr lang="en-US" altLang="en-US" sz="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  2011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 rot="16196485">
            <a:off x="6338904" y="4317672"/>
            <a:ext cx="455509" cy="50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June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73" name="Text Box 20"/>
          <p:cNvSpPr txBox="1">
            <a:spLocks noChangeArrowheads="1"/>
          </p:cNvSpPr>
          <p:nvPr/>
        </p:nvSpPr>
        <p:spPr bwMode="auto">
          <a:xfrm rot="16194173">
            <a:off x="6911521" y="4323481"/>
            <a:ext cx="455509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fr-FR" altLang="en-US" sz="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Nov</a:t>
            </a:r>
            <a:endParaRPr lang="en-US" altLang="en-US" sz="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fr-FR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2012</a:t>
            </a:r>
            <a:endParaRPr lang="en-US" altLang="en-US" sz="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 Box 21"/>
          <p:cNvSpPr txBox="1">
            <a:spLocks noChangeArrowheads="1"/>
          </p:cNvSpPr>
          <p:nvPr/>
        </p:nvSpPr>
        <p:spPr bwMode="auto">
          <a:xfrm rot="16200000">
            <a:off x="9047375" y="4322545"/>
            <a:ext cx="430887" cy="49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Oct 2014</a:t>
            </a:r>
          </a:p>
        </p:txBody>
      </p:sp>
      <p:sp>
        <p:nvSpPr>
          <p:cNvPr id="75" name="Text Box 22"/>
          <p:cNvSpPr txBox="1">
            <a:spLocks noChangeArrowheads="1"/>
          </p:cNvSpPr>
          <p:nvPr/>
        </p:nvSpPr>
        <p:spPr bwMode="auto">
          <a:xfrm rot="16199845">
            <a:off x="9829547" y="4340015"/>
            <a:ext cx="430887" cy="46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April   2015</a:t>
            </a:r>
          </a:p>
        </p:txBody>
      </p:sp>
      <p:sp>
        <p:nvSpPr>
          <p:cNvPr id="76" name="Text Box 23"/>
          <p:cNvSpPr txBox="1">
            <a:spLocks noChangeArrowheads="1"/>
          </p:cNvSpPr>
          <p:nvPr/>
        </p:nvSpPr>
        <p:spPr bwMode="auto">
          <a:xfrm rot="16194970">
            <a:off x="10563484" y="4338293"/>
            <a:ext cx="430887" cy="4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Oct  2015</a:t>
            </a:r>
          </a:p>
        </p:txBody>
      </p:sp>
      <p:sp>
        <p:nvSpPr>
          <p:cNvPr id="77" name="Text Box 23"/>
          <p:cNvSpPr txBox="1">
            <a:spLocks noChangeArrowheads="1"/>
          </p:cNvSpPr>
          <p:nvPr/>
        </p:nvSpPr>
        <p:spPr bwMode="auto">
          <a:xfrm rot="16194970">
            <a:off x="11427570" y="4346301"/>
            <a:ext cx="430887" cy="4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5930"/>
              </a:buClr>
              <a:buSzPct val="90000"/>
              <a:buFont typeface="Wingdings 2" panose="05020102010507070707" pitchFamily="18" charset="2"/>
              <a:buNone/>
            </a:pPr>
            <a:r>
              <a:rPr lang="en-US" altLang="en-US" sz="800" dirty="0" smtClean="0">
                <a:solidFill>
                  <a:srgbClr val="000066"/>
                </a:solidFill>
                <a:latin typeface="Arial" panose="020B0604020202020204" pitchFamily="34" charset="0"/>
              </a:rPr>
              <a:t>August  2015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663321" y="5072097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April 2015 : Installation Start</a:t>
            </a:r>
          </a:p>
          <a:p>
            <a:pPr marL="228600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fr-FR" sz="1400" i="1" dirty="0" smtClean="0">
                <a:latin typeface="Calibri" pitchFamily="34" charset="0"/>
                <a:cs typeface="Calibri" pitchFamily="34" charset="0"/>
              </a:rPr>
              <a:t>August 2015 : Performance  Test</a:t>
            </a:r>
            <a:endParaRPr lang="fr-FR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63321" y="1507143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July 2011 : 1st customer specification</a:t>
            </a:r>
          </a:p>
          <a:p>
            <a:pPr marL="685800" lvl="1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Nov 2011 : First Proposal</a:t>
            </a:r>
          </a:p>
          <a:p>
            <a:pPr marL="685800" lvl="1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Janv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2012 : Second proposal</a:t>
            </a:r>
          </a:p>
          <a:p>
            <a:pPr marL="228600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June 2012 : Final Customer specification</a:t>
            </a:r>
          </a:p>
          <a:p>
            <a:pPr marL="685800" lvl="1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End of June 2012 : Final proposal</a:t>
            </a:r>
          </a:p>
          <a:p>
            <a:pPr marL="228600" indent="-228600">
              <a:buClr>
                <a:srgbClr val="00B0F0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Nov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2012 :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Customer Purchase order</a:t>
            </a:r>
            <a:endParaRPr lang="fr-FR" sz="1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62" y="1952274"/>
            <a:ext cx="4992007" cy="336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16116"/>
            <a:ext cx="1302794" cy="7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43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JT60SA (9kW@4,5K) - </a:t>
            </a:r>
            <a:r>
              <a:rPr lang="fr-FR" sz="2800" dirty="0" err="1" smtClean="0"/>
              <a:t>Japan</a:t>
            </a:r>
            <a:endParaRPr lang="fr-F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4" b="10476"/>
          <a:stretch/>
        </p:blipFill>
        <p:spPr>
          <a:xfrm>
            <a:off x="2049070" y="1498345"/>
            <a:ext cx="3255652" cy="238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1713" y="1484408"/>
            <a:ext cx="3615702" cy="241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84" b="11657"/>
          <a:stretch/>
        </p:blipFill>
        <p:spPr>
          <a:xfrm>
            <a:off x="4061704" y="4147388"/>
            <a:ext cx="1807852" cy="1910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6" t="16931" b="16402"/>
          <a:stretch/>
        </p:blipFill>
        <p:spPr>
          <a:xfrm>
            <a:off x="6254364" y="4147388"/>
            <a:ext cx="3209925" cy="192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92453"/>
            <a:ext cx="1224386" cy="86554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t="2374" b="7991"/>
          <a:stretch/>
        </p:blipFill>
        <p:spPr bwMode="auto">
          <a:xfrm>
            <a:off x="1404856" y="4147388"/>
            <a:ext cx="2272040" cy="188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29567" y="4147388"/>
            <a:ext cx="1306343" cy="192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6776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</a:t>
            </a:r>
            <a:r>
              <a:rPr lang="fr-FR" dirty="0" err="1" smtClean="0"/>
              <a:t>Engineer</a:t>
            </a:r>
            <a:r>
              <a:rPr lang="fr-FR" dirty="0" smtClean="0"/>
              <a:t> – Large </a:t>
            </a:r>
            <a:r>
              <a:rPr lang="fr-FR" dirty="0" err="1" smtClean="0"/>
              <a:t>Helium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JT60SA (9kW@4,5K) - </a:t>
            </a:r>
            <a:r>
              <a:rPr lang="fr-FR" sz="2800" dirty="0" err="1" smtClean="0"/>
              <a:t>Japan</a:t>
            </a:r>
            <a:endParaRPr lang="fr-FR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27346" y="2086342"/>
            <a:ext cx="6021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5367458" y="1662582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Main Skills Developed 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427346" y="3077642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endParaRPr lang="en-US" altLang="fr-FR" sz="1400" dirty="0" smtClean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5427345" y="3473352"/>
            <a:ext cx="6587619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Developed the functional analysis of the system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652201"/>
            <a:ext cx="459315" cy="459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553564"/>
            <a:ext cx="569177" cy="568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3097074"/>
            <a:ext cx="459315" cy="4593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998437"/>
            <a:ext cx="569177" cy="5684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3403944"/>
            <a:ext cx="569177" cy="568429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>
          <a:xfrm>
            <a:off x="5427346" y="2227365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fr-FR" altLang="fr-FR" sz="1800" dirty="0" err="1" smtClean="0"/>
              <a:t>Proposal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engineer</a:t>
            </a:r>
            <a:endParaRPr lang="en-US" altLang="fr-FR" sz="1400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9340" y="2220667"/>
            <a:ext cx="459315" cy="4593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2823" y="2122030"/>
            <a:ext cx="569177" cy="568429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>
          <a:xfrm>
            <a:off x="5427346" y="3011230"/>
            <a:ext cx="6155054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In charge of all technical discussion with customer</a:t>
            </a:r>
            <a:endParaRPr lang="en-US" sz="1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/>
          <a:srcRect l="1469" t="13283" r="39459" b="8074"/>
          <a:stretch/>
        </p:blipFill>
        <p:spPr>
          <a:xfrm>
            <a:off x="361951" y="1286848"/>
            <a:ext cx="4806950" cy="426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61950" y="5554049"/>
            <a:ext cx="463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Frederic Michel (PM CEA) &amp; 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27345" y="2676928"/>
            <a:ext cx="334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dirty="0" smtClean="0"/>
              <a:t>Lead &amp; </a:t>
            </a:r>
            <a:r>
              <a:rPr lang="fr-FR" altLang="fr-FR" dirty="0"/>
              <a:t>manage engineering team</a:t>
            </a:r>
            <a:endParaRPr lang="fr-FR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2862"/>
            <a:ext cx="570196" cy="814565"/>
          </a:xfrm>
          <a:prstGeom prst="rect">
            <a:avLst/>
          </a:prstGeom>
        </p:spPr>
      </p:pic>
      <p:sp>
        <p:nvSpPr>
          <p:cNvPr id="38" name="Rectangle 6"/>
          <p:cNvSpPr txBox="1">
            <a:spLocks noChangeArrowheads="1"/>
          </p:cNvSpPr>
          <p:nvPr/>
        </p:nvSpPr>
        <p:spPr>
          <a:xfrm>
            <a:off x="5427346" y="3078945"/>
            <a:ext cx="6021680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endParaRPr lang="en-US" alt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21068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8" name="ZoneTexte 10"/>
          <p:cNvSpPr txBox="1"/>
          <p:nvPr/>
        </p:nvSpPr>
        <p:spPr>
          <a:xfrm>
            <a:off x="613809" y="1617433"/>
            <a:ext cx="11765880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0038" indent="-284163">
              <a:lnSpc>
                <a:spcPct val="200000"/>
              </a:lnSpc>
              <a:spcBef>
                <a:spcPct val="20000"/>
              </a:spcBef>
              <a:buClr>
                <a:srgbClr val="00B0F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I- 	EDUCATION</a:t>
            </a:r>
          </a:p>
          <a:p>
            <a:pPr marL="300038" indent="-284163">
              <a:lnSpc>
                <a:spcPct val="200000"/>
              </a:lnSpc>
              <a:spcBef>
                <a:spcPct val="20000"/>
              </a:spcBef>
              <a:buClr>
                <a:srgbClr val="00B0F0"/>
              </a:buClr>
              <a:buSzPct val="150000"/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II – 	Project Coordination of Air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Separation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U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nits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construction in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Eastern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countries.</a:t>
            </a:r>
          </a:p>
          <a:p>
            <a:pPr marL="300038" indent="-284163">
              <a:lnSpc>
                <a:spcPct val="200000"/>
              </a:lnSpc>
              <a:spcBef>
                <a:spcPct val="20000"/>
              </a:spcBef>
              <a:buClr>
                <a:srgbClr val="00B0F0"/>
              </a:buClr>
              <a:buSzPct val="150000"/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III -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  Project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Engineer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Air Liquide Advanced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300038" indent="-284163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8732" y="5225143"/>
            <a:ext cx="1306286" cy="3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Bulgaria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5018" y="5225143"/>
            <a:ext cx="1306286" cy="3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81304" y="5225143"/>
            <a:ext cx="1306286" cy="3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6583" y="5225143"/>
            <a:ext cx="862149" cy="3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861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60" y="188118"/>
            <a:ext cx="11664778" cy="62036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dirty="0" smtClean="0"/>
              <a:t>LCLSII - Project </a:t>
            </a:r>
            <a:r>
              <a:rPr lang="fr-FR" sz="3600" dirty="0" err="1"/>
              <a:t>Cryogenics</a:t>
            </a:r>
            <a:r>
              <a:rPr lang="fr-FR" sz="3600" dirty="0"/>
              <a:t> Group Leader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60" y="2964371"/>
            <a:ext cx="7495601" cy="8583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 smtClean="0"/>
              <a:t>Thank You for your attention.</a:t>
            </a:r>
          </a:p>
          <a:p>
            <a:pPr>
              <a:lnSpc>
                <a:spcPct val="100000"/>
              </a:lnSpc>
            </a:pPr>
            <a:endParaRPr lang="fr-FR" sz="1600" dirty="0"/>
          </a:p>
        </p:txBody>
      </p:sp>
      <p:pic>
        <p:nvPicPr>
          <p:cNvPr id="5" name="fgtft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64236" y="2309450"/>
            <a:ext cx="3854524" cy="216816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95" y="5486400"/>
            <a:ext cx="111614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713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EDUCATION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2195" y="2437624"/>
            <a:ext cx="6059805" cy="349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Ecole</a:t>
            </a:r>
            <a:r>
              <a:rPr lang="en-US" sz="2000" b="1" dirty="0"/>
              <a:t> </a:t>
            </a:r>
            <a:r>
              <a:rPr lang="en-US" sz="2000" b="1" dirty="0" err="1"/>
              <a:t>Centrale</a:t>
            </a:r>
            <a:r>
              <a:rPr lang="en-US" sz="2000" b="1" dirty="0"/>
              <a:t> </a:t>
            </a:r>
            <a:r>
              <a:rPr lang="en-US" sz="2000" b="1" dirty="0" smtClean="0"/>
              <a:t>Marseille </a:t>
            </a:r>
            <a:r>
              <a:rPr lang="en-US" sz="2000" dirty="0" smtClean="0"/>
              <a:t>(2004)</a:t>
            </a:r>
          </a:p>
          <a:p>
            <a:pPr marL="0" indent="0">
              <a:buNone/>
            </a:pPr>
            <a:r>
              <a:rPr lang="en-US" sz="2000" dirty="0" smtClean="0"/>
              <a:t>French</a:t>
            </a:r>
            <a:endParaRPr lang="fr-FR" sz="2000" dirty="0"/>
          </a:p>
          <a:p>
            <a:pPr marL="0" indent="0">
              <a:buNone/>
            </a:pPr>
            <a:r>
              <a:rPr lang="en-US" sz="2000" dirty="0"/>
              <a:t>Master degree in chemical </a:t>
            </a:r>
            <a:r>
              <a:rPr lang="en-US" sz="2000" dirty="0" smtClean="0"/>
              <a:t>engineering specializing in :</a:t>
            </a:r>
          </a:p>
          <a:p>
            <a:r>
              <a:rPr lang="en-US" sz="2000" dirty="0" smtClean="0"/>
              <a:t>Industrial chemistry</a:t>
            </a:r>
          </a:p>
          <a:p>
            <a:r>
              <a:rPr lang="en-US" sz="2000" dirty="0" smtClean="0"/>
              <a:t>Process engineering</a:t>
            </a:r>
          </a:p>
          <a:p>
            <a:r>
              <a:rPr lang="en-US" sz="2000" dirty="0" smtClean="0"/>
              <a:t>Project management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ECM_t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t="13056" b="13056"/>
          <a:stretch/>
        </p:blipFill>
        <p:spPr>
          <a:xfrm>
            <a:off x="361950" y="2909943"/>
            <a:ext cx="5150594" cy="285428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521" y="1255729"/>
            <a:ext cx="2046196" cy="1007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" y="2263326"/>
            <a:ext cx="357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7"/>
              </a:rPr>
              <a:t>https://www.centrale-marseille.fr/fr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275" y="5890685"/>
            <a:ext cx="864165" cy="1056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1950" y="765175"/>
            <a:ext cx="34988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Master in engineering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227647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On-site Project </a:t>
            </a:r>
            <a:r>
              <a:rPr lang="fr-FR" dirty="0" err="1" smtClean="0"/>
              <a:t>Coordinator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800" y="1514197"/>
            <a:ext cx="5727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mid-2005 </a:t>
            </a:r>
            <a:r>
              <a:rPr lang="fr-FR" sz="2000" dirty="0" smtClean="0">
                <a:sym typeface="Wingdings" panose="05000000000000000000" pitchFamily="2" charset="2"/>
              </a:rPr>
              <a:t> </a:t>
            </a:r>
            <a:r>
              <a:rPr lang="fr-FR" sz="2000" dirty="0" smtClean="0"/>
              <a:t>2008</a:t>
            </a:r>
          </a:p>
          <a:p>
            <a:pPr marL="0" indent="0">
              <a:buNone/>
            </a:pPr>
            <a:r>
              <a:rPr lang="fr-FR" sz="2000" dirty="0" err="1" smtClean="0"/>
              <a:t>Technical</a:t>
            </a:r>
            <a:r>
              <a:rPr lang="fr-FR" sz="2000" dirty="0" smtClean="0"/>
              <a:t> Coordination of 3 </a:t>
            </a:r>
            <a:r>
              <a:rPr lang="fr-FR" sz="2000" dirty="0" err="1" smtClean="0"/>
              <a:t>ASUs</a:t>
            </a:r>
            <a:r>
              <a:rPr lang="fr-FR" sz="2000" dirty="0" smtClean="0"/>
              <a:t> in </a:t>
            </a:r>
            <a:r>
              <a:rPr lang="fr-FR" sz="2000" dirty="0" err="1" smtClean="0"/>
              <a:t>eastern</a:t>
            </a:r>
            <a:r>
              <a:rPr lang="fr-FR" sz="2000" dirty="0" smtClean="0"/>
              <a:t> countries</a:t>
            </a:r>
          </a:p>
          <a:p>
            <a:r>
              <a:rPr lang="fr-FR" sz="2000" dirty="0" err="1" smtClean="0"/>
              <a:t>Pirdop</a:t>
            </a:r>
            <a:r>
              <a:rPr lang="fr-FR" sz="2000" dirty="0" smtClean="0"/>
              <a:t> -&gt; </a:t>
            </a:r>
            <a:r>
              <a:rPr lang="fr-FR" sz="2000" dirty="0" err="1" smtClean="0"/>
              <a:t>Bulgaria</a:t>
            </a:r>
            <a:endParaRPr lang="fr-FR" sz="2000" dirty="0" smtClean="0"/>
          </a:p>
          <a:p>
            <a:r>
              <a:rPr lang="fr-FR" sz="2000" dirty="0" err="1" smtClean="0"/>
              <a:t>Calarassi</a:t>
            </a:r>
            <a:r>
              <a:rPr lang="fr-FR" sz="2000" dirty="0" smtClean="0"/>
              <a:t> -&gt; Romania</a:t>
            </a:r>
          </a:p>
          <a:p>
            <a:r>
              <a:rPr lang="fr-FR" sz="2000" dirty="0" smtClean="0"/>
              <a:t>Pernik -&gt; </a:t>
            </a:r>
            <a:r>
              <a:rPr lang="fr-FR" sz="2000" dirty="0" err="1" smtClean="0"/>
              <a:t>Bulgaria</a:t>
            </a:r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61950" y="765175"/>
            <a:ext cx="34988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3 Air </a:t>
            </a:r>
            <a:r>
              <a:rPr lang="fr-FR" sz="2800" dirty="0" err="1" smtClean="0"/>
              <a:t>Separation</a:t>
            </a:r>
            <a:r>
              <a:rPr lang="fr-FR" sz="2800" dirty="0" smtClean="0"/>
              <a:t> </a:t>
            </a:r>
            <a:r>
              <a:rPr lang="fr-FR" sz="2800" dirty="0" err="1" smtClean="0"/>
              <a:t>Units</a:t>
            </a:r>
            <a:endParaRPr lang="fr-FR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50" y="1419854"/>
            <a:ext cx="5879760" cy="40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0315" y="5344205"/>
            <a:ext cx="1229513" cy="14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60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On-site Project </a:t>
            </a:r>
            <a:r>
              <a:rPr lang="fr-FR" dirty="0" err="1" smtClean="0"/>
              <a:t>Coordinator</a:t>
            </a:r>
            <a:endParaRPr lang="fr-FR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6048" y="3361944"/>
            <a:ext cx="5715952" cy="167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fr-FR" sz="1600" dirty="0"/>
              <a:t>Basic Engineering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ALE India – for ASU unit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ALE </a:t>
            </a:r>
            <a:r>
              <a:rPr lang="en-US" altLang="fr-FR" sz="1400" dirty="0" err="1" smtClean="0"/>
              <a:t>Champigny</a:t>
            </a:r>
            <a:r>
              <a:rPr lang="en-US" altLang="fr-FR" sz="1400" dirty="0" smtClean="0"/>
              <a:t> – integration </a:t>
            </a:r>
            <a:r>
              <a:rPr lang="en-US" altLang="fr-FR" sz="1400" dirty="0" err="1" smtClean="0"/>
              <a:t>ASU+storages</a:t>
            </a:r>
            <a:endParaRPr lang="en-US" altLang="fr-FR" sz="1400" dirty="0" smtClean="0"/>
          </a:p>
          <a:p>
            <a:pPr>
              <a:lnSpc>
                <a:spcPts val="1600"/>
              </a:lnSpc>
            </a:pPr>
            <a:r>
              <a:rPr lang="en-US" altLang="fr-FR" sz="1600" dirty="0" smtClean="0"/>
              <a:t>Detailed Engineering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Local Bulgarian company</a:t>
            </a:r>
          </a:p>
          <a:p>
            <a:pPr lvl="1"/>
            <a:endParaRPr lang="en-US" altLang="fr-FR" sz="1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62422" y="765175"/>
            <a:ext cx="3118197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BULGARIA - Pernik</a:t>
            </a:r>
            <a:endParaRPr lang="fr-FR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94" t="667" r="10661" b="-667"/>
          <a:stretch/>
        </p:blipFill>
        <p:spPr>
          <a:xfrm>
            <a:off x="368772" y="1492775"/>
            <a:ext cx="5805714" cy="435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43" r="14224"/>
          <a:stretch/>
        </p:blipFill>
        <p:spPr>
          <a:xfrm>
            <a:off x="362714" y="1492775"/>
            <a:ext cx="5817831" cy="435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30" y="1509435"/>
            <a:ext cx="5759999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/>
          <a:srcRect l="14103" r="14149"/>
          <a:stretch/>
        </p:blipFill>
        <p:spPr>
          <a:xfrm>
            <a:off x="391628" y="1509435"/>
            <a:ext cx="5782857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29" y="1509435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205" y="1492776"/>
            <a:ext cx="5804424" cy="435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0315" y="5344205"/>
            <a:ext cx="1229513" cy="1406306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5133751"/>
              </p:ext>
            </p:extLst>
          </p:nvPr>
        </p:nvGraphicFramePr>
        <p:xfrm>
          <a:off x="6699149" y="1509435"/>
          <a:ext cx="4642047" cy="17192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47349"/>
                <a:gridCol w="1547349"/>
                <a:gridCol w="1547349"/>
              </a:tblGrid>
              <a:tr h="64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Flow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/h)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Flow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(TPD)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Liquid O2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2050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Gas O2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6200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Gas</a:t>
                      </a:r>
                      <a:r>
                        <a:rPr lang="en-US" sz="1400" baseline="0" dirty="0" smtClean="0">
                          <a:effectLst/>
                        </a:rPr>
                        <a:t> N2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Liquid</a:t>
                      </a:r>
                      <a:r>
                        <a:rPr lang="fr-FR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Liquid</a:t>
                      </a:r>
                      <a:r>
                        <a:rPr lang="fr-FR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Ar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214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On-site Project Coordinator</a:t>
            </a:r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699149" y="3296044"/>
            <a:ext cx="5715952" cy="167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fr-FR" sz="1600" dirty="0"/>
              <a:t>Basic Engineering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 India – for ASU unit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 </a:t>
            </a:r>
            <a:r>
              <a:rPr lang="en-US" altLang="fr-FR" sz="1400" dirty="0" err="1" smtClean="0"/>
              <a:t>Vitry</a:t>
            </a:r>
            <a:r>
              <a:rPr lang="en-US" altLang="fr-FR" sz="1400" dirty="0" smtClean="0"/>
              <a:t> – for HYOS units (Hydrolysers)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 </a:t>
            </a:r>
            <a:r>
              <a:rPr lang="en-US" altLang="fr-FR" sz="1400" dirty="0" err="1" smtClean="0"/>
              <a:t>Champigny</a:t>
            </a:r>
            <a:r>
              <a:rPr lang="en-US" altLang="fr-FR" sz="1400" dirty="0" smtClean="0"/>
              <a:t> – integration </a:t>
            </a:r>
            <a:r>
              <a:rPr lang="en-US" altLang="fr-FR" sz="1400" dirty="0" err="1" smtClean="0"/>
              <a:t>ASU+Hyos+storages</a:t>
            </a:r>
            <a:endParaRPr lang="en-US" altLang="fr-FR" sz="1400" dirty="0" smtClean="0"/>
          </a:p>
          <a:p>
            <a:pPr>
              <a:lnSpc>
                <a:spcPts val="1600"/>
              </a:lnSpc>
            </a:pPr>
            <a:r>
              <a:rPr lang="en-US" altLang="fr-FR" sz="1600" dirty="0" smtClean="0"/>
              <a:t>Detailed Engineering</a:t>
            </a:r>
          </a:p>
          <a:p>
            <a:pPr lvl="1">
              <a:lnSpc>
                <a:spcPts val="1600"/>
              </a:lnSpc>
            </a:pPr>
            <a:r>
              <a:rPr lang="en-US" altLang="fr-FR" sz="1400" dirty="0" smtClean="0"/>
              <a:t>AL Romania</a:t>
            </a:r>
          </a:p>
          <a:p>
            <a:pPr lvl="1"/>
            <a:endParaRPr lang="en-US" altLang="fr-FR" sz="1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63467826"/>
              </p:ext>
            </p:extLst>
          </p:nvPr>
        </p:nvGraphicFramePr>
        <p:xfrm>
          <a:off x="6699149" y="1624760"/>
          <a:ext cx="4642047" cy="15028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47349"/>
                <a:gridCol w="1547349"/>
                <a:gridCol w="1547349"/>
              </a:tblGrid>
              <a:tr h="64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Flow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/h)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Flow</a:t>
                      </a:r>
                      <a:endParaRPr lang="fr-FR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(TPD)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Liquid O2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1770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60,7</a:t>
                      </a:r>
                      <a:endParaRPr lang="fr-FR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Liquid N2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315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9,5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Gas N2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3900</a:t>
                      </a:r>
                      <a:endParaRPr lang="fr-FR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117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1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Gas</a:t>
                      </a:r>
                      <a:r>
                        <a:rPr lang="fr-FR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2x60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709" marR="9670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61950" y="765175"/>
            <a:ext cx="3310398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/>
              <a:t>ROMANIA - </a:t>
            </a:r>
            <a:r>
              <a:rPr lang="fr-FR" sz="2800" dirty="0" err="1" smtClean="0"/>
              <a:t>Calarassi</a:t>
            </a:r>
            <a:endParaRPr lang="fr-FR" sz="2800" dirty="0"/>
          </a:p>
        </p:txBody>
      </p:sp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9" r="879"/>
          <a:stretch/>
        </p:blipFill>
        <p:spPr>
          <a:xfrm>
            <a:off x="369417" y="1624760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9417" y="1624760"/>
            <a:ext cx="32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17" y="1624760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9417" y="1624760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17" y="1624760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0315" y="5344205"/>
            <a:ext cx="1229513" cy="14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6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On-site Project </a:t>
            </a:r>
            <a:r>
              <a:rPr lang="fr-FR" dirty="0" err="1" smtClean="0"/>
              <a:t>Coordinator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61" r="21546"/>
          <a:stretch/>
        </p:blipFill>
        <p:spPr>
          <a:xfrm>
            <a:off x="390996" y="1406964"/>
            <a:ext cx="5578004" cy="415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1950" y="765175"/>
            <a:ext cx="382831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/>
              <a:t>3 Air </a:t>
            </a:r>
            <a:r>
              <a:rPr lang="fr-FR" sz="2800" dirty="0" err="1"/>
              <a:t>Separation</a:t>
            </a:r>
            <a:r>
              <a:rPr lang="fr-FR" sz="2800" dirty="0"/>
              <a:t> </a:t>
            </a:r>
            <a:r>
              <a:rPr lang="fr-FR" sz="2800" dirty="0" err="1"/>
              <a:t>Units</a:t>
            </a:r>
            <a:endParaRPr lang="fr-FR" sz="2800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106948" y="3878410"/>
            <a:ext cx="5715952" cy="4512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dirty="0"/>
              <a:t>W</a:t>
            </a:r>
            <a:r>
              <a:rPr lang="en-US" sz="1800" dirty="0" smtClean="0"/>
              <a:t>ork </a:t>
            </a:r>
            <a:r>
              <a:rPr lang="en-US" sz="1800" dirty="0"/>
              <a:t>efficiently in a </a:t>
            </a:r>
            <a:r>
              <a:rPr lang="en-US" sz="1800" dirty="0">
                <a:solidFill>
                  <a:srgbClr val="FF0000"/>
                </a:solidFill>
              </a:rPr>
              <a:t>stressful multi-cultural environment </a:t>
            </a:r>
            <a:endParaRPr lang="en-US" altLang="fr-FR" sz="1400" dirty="0" smtClean="0">
              <a:solidFill>
                <a:srgbClr val="FF0000"/>
              </a:solidFill>
            </a:endParaRPr>
          </a:p>
        </p:txBody>
      </p:sp>
      <p:sp>
        <p:nvSpPr>
          <p:cNvPr id="40" name="Rectangle 6"/>
          <p:cNvSpPr txBox="1">
            <a:spLocks noChangeArrowheads="1"/>
          </p:cNvSpPr>
          <p:nvPr/>
        </p:nvSpPr>
        <p:spPr>
          <a:xfrm>
            <a:off x="6106948" y="3468995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/>
              <a:t>Work independently and in a team</a:t>
            </a:r>
          </a:p>
        </p:txBody>
      </p:sp>
      <p:sp>
        <p:nvSpPr>
          <p:cNvPr id="41" name="Rectangle 6"/>
          <p:cNvSpPr txBox="1">
            <a:spLocks noChangeArrowheads="1"/>
          </p:cNvSpPr>
          <p:nvPr/>
        </p:nvSpPr>
        <p:spPr>
          <a:xfrm>
            <a:off x="6106948" y="1253029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</a:pPr>
            <a:r>
              <a:rPr lang="en-US" sz="1800" dirty="0"/>
              <a:t>Project </a:t>
            </a:r>
            <a:r>
              <a:rPr lang="en-US" sz="1800" dirty="0" smtClean="0"/>
              <a:t>scheduling &amp; reporting</a:t>
            </a:r>
            <a:r>
              <a:rPr lang="en-US" sz="1800" dirty="0"/>
              <a:t>. </a:t>
            </a:r>
            <a:endParaRPr lang="en-US" altLang="fr-FR" sz="1800" dirty="0"/>
          </a:p>
        </p:txBody>
      </p:sp>
      <p:sp>
        <p:nvSpPr>
          <p:cNvPr id="42" name="Rectangle 6"/>
          <p:cNvSpPr txBox="1">
            <a:spLocks noChangeArrowheads="1"/>
          </p:cNvSpPr>
          <p:nvPr/>
        </p:nvSpPr>
        <p:spPr>
          <a:xfrm>
            <a:off x="6106948" y="1671598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Coordination </a:t>
            </a:r>
            <a:r>
              <a:rPr lang="en-US" sz="1800" dirty="0"/>
              <a:t>of local team, sub-contractors and </a:t>
            </a:r>
            <a:r>
              <a:rPr lang="en-US" sz="1800" dirty="0" smtClean="0"/>
              <a:t>suppliers  </a:t>
            </a:r>
            <a:endParaRPr lang="fr-FR" sz="1800" dirty="0"/>
          </a:p>
        </p:txBody>
      </p:sp>
      <p:sp>
        <p:nvSpPr>
          <p:cNvPr id="43" name="Rectangle 6"/>
          <p:cNvSpPr txBox="1">
            <a:spLocks noChangeArrowheads="1"/>
          </p:cNvSpPr>
          <p:nvPr/>
        </p:nvSpPr>
        <p:spPr>
          <a:xfrm>
            <a:off x="6106948" y="2577836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</a:pPr>
            <a:r>
              <a:rPr lang="en-US" sz="1800" dirty="0"/>
              <a:t>Procurement and Expediting follow-up</a:t>
            </a:r>
            <a:endParaRPr lang="en-US" altLang="fr-FR" sz="1800" dirty="0"/>
          </a:p>
        </p:txBody>
      </p:sp>
      <p:sp>
        <p:nvSpPr>
          <p:cNvPr id="45" name="Rectangle 6"/>
          <p:cNvSpPr txBox="1">
            <a:spLocks noChangeArrowheads="1"/>
          </p:cNvSpPr>
          <p:nvPr/>
        </p:nvSpPr>
        <p:spPr>
          <a:xfrm>
            <a:off x="6106948" y="2982562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</a:pPr>
            <a:r>
              <a:rPr lang="en-US" sz="1800" dirty="0"/>
              <a:t>Follow-up of on-site required </a:t>
            </a:r>
            <a:r>
              <a:rPr lang="en-US" sz="1800" dirty="0" smtClean="0"/>
              <a:t>modifications</a:t>
            </a:r>
            <a:endParaRPr lang="en-US" altLang="fr-FR" sz="1800" dirty="0"/>
          </a:p>
        </p:txBody>
      </p:sp>
      <p:sp>
        <p:nvSpPr>
          <p:cNvPr id="46" name="Rectangle 6"/>
          <p:cNvSpPr txBox="1">
            <a:spLocks noChangeArrowheads="1"/>
          </p:cNvSpPr>
          <p:nvPr/>
        </p:nvSpPr>
        <p:spPr>
          <a:xfrm>
            <a:off x="6147460" y="780659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Projects Coordination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6147460" y="1251704"/>
            <a:ext cx="6021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6"/>
          <p:cNvSpPr txBox="1">
            <a:spLocks noChangeArrowheads="1"/>
          </p:cNvSpPr>
          <p:nvPr/>
        </p:nvSpPr>
        <p:spPr>
          <a:xfrm>
            <a:off x="6147460" y="4295369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Existing Units follow-up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147460" y="4766414"/>
            <a:ext cx="6021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6"/>
          <p:cNvSpPr txBox="1">
            <a:spLocks noChangeArrowheads="1"/>
          </p:cNvSpPr>
          <p:nvPr/>
        </p:nvSpPr>
        <p:spPr>
          <a:xfrm>
            <a:off x="6147460" y="4841165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dirty="0"/>
              <a:t>Improvement of the maintenance </a:t>
            </a:r>
            <a:r>
              <a:rPr lang="en-US" sz="1800" dirty="0" smtClean="0"/>
              <a:t>plan </a:t>
            </a:r>
            <a:r>
              <a:rPr lang="en-US" sz="1800" dirty="0"/>
              <a:t>and associated procedure</a:t>
            </a:r>
            <a:endParaRPr lang="en-US" altLang="fr-FR" sz="1400" dirty="0" smtClean="0"/>
          </a:p>
        </p:txBody>
      </p:sp>
      <p:sp>
        <p:nvSpPr>
          <p:cNvPr id="54" name="Rectangle 6"/>
          <p:cNvSpPr txBox="1">
            <a:spLocks noChangeArrowheads="1"/>
          </p:cNvSpPr>
          <p:nvPr/>
        </p:nvSpPr>
        <p:spPr>
          <a:xfrm>
            <a:off x="6147460" y="5281865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dirty="0"/>
              <a:t>Implementation of Air Liquide safety rules and standards</a:t>
            </a:r>
            <a:endParaRPr lang="en-US" altLang="fr-FR" sz="1400" dirty="0" smtClean="0"/>
          </a:p>
        </p:txBody>
      </p:sp>
      <p:sp>
        <p:nvSpPr>
          <p:cNvPr id="56" name="Rectangle 6"/>
          <p:cNvSpPr txBox="1">
            <a:spLocks noChangeArrowheads="1"/>
          </p:cNvSpPr>
          <p:nvPr/>
        </p:nvSpPr>
        <p:spPr>
          <a:xfrm>
            <a:off x="6147460" y="5760467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dirty="0"/>
              <a:t>Management of required design modifications</a:t>
            </a:r>
            <a:endParaRPr lang="en-US" altLang="fr-FR" sz="1400" dirty="0" smtClean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1244667"/>
            <a:ext cx="459315" cy="4593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1146030"/>
            <a:ext cx="569177" cy="56842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1689475"/>
            <a:ext cx="459315" cy="4593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1590838"/>
            <a:ext cx="569177" cy="56842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2546700"/>
            <a:ext cx="459315" cy="4593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2448063"/>
            <a:ext cx="569177" cy="56842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3003883"/>
            <a:ext cx="459315" cy="45931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2905246"/>
            <a:ext cx="569177" cy="56842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3447362"/>
            <a:ext cx="459315" cy="45931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3348725"/>
            <a:ext cx="569177" cy="56842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3865931"/>
            <a:ext cx="459315" cy="45931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3767294"/>
            <a:ext cx="569177" cy="56842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4831225"/>
            <a:ext cx="459315" cy="45931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4732588"/>
            <a:ext cx="569177" cy="56842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5272699"/>
            <a:ext cx="459315" cy="4593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5174062"/>
            <a:ext cx="569177" cy="56842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5762854"/>
            <a:ext cx="459315" cy="45931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5664217"/>
            <a:ext cx="569177" cy="568429"/>
          </a:xfrm>
          <a:prstGeom prst="rect">
            <a:avLst/>
          </a:prstGeom>
        </p:spPr>
      </p:pic>
      <p:sp>
        <p:nvSpPr>
          <p:cNvPr id="39" name="Rectangle 6"/>
          <p:cNvSpPr txBox="1">
            <a:spLocks noChangeArrowheads="1"/>
          </p:cNvSpPr>
          <p:nvPr/>
        </p:nvSpPr>
        <p:spPr>
          <a:xfrm>
            <a:off x="6106948" y="2115676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sz="1800" dirty="0" err="1" smtClean="0"/>
              <a:t>Simplify</a:t>
            </a:r>
            <a:r>
              <a:rPr lang="fr-FR" sz="1800" dirty="0" smtClean="0"/>
              <a:t> communication </a:t>
            </a:r>
            <a:r>
              <a:rPr lang="fr-FR" sz="1800" dirty="0" err="1" smtClean="0"/>
              <a:t>with</a:t>
            </a:r>
            <a:r>
              <a:rPr lang="fr-FR" sz="1800" dirty="0" smtClean="0"/>
              <a:t> French engineering</a:t>
            </a:r>
            <a:endParaRPr lang="fr-FR" sz="1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0785" y="2133553"/>
            <a:ext cx="459315" cy="4593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4268" y="2034916"/>
            <a:ext cx="569177" cy="568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2862"/>
            <a:ext cx="570196" cy="8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25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Manager (08 to ~10)</a:t>
            </a:r>
            <a:endParaRPr lang="fr-FR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5138874" y="5026228"/>
            <a:ext cx="2391151" cy="1056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</a:pPr>
            <a:r>
              <a:rPr lang="en-US" altLang="fr-FR" sz="1600" b="1" dirty="0" smtClean="0"/>
              <a:t>JT60SA Pre-study (2009)</a:t>
            </a:r>
            <a:endParaRPr lang="en-US" altLang="fr-FR" sz="1600" b="1" dirty="0"/>
          </a:p>
          <a:p>
            <a:pPr>
              <a:lnSpc>
                <a:spcPts val="1600"/>
              </a:lnSpc>
            </a:pPr>
            <a:endParaRPr lang="en-US" altLang="fr-FR" sz="1400" b="1" dirty="0" smtClean="0"/>
          </a:p>
          <a:p>
            <a:pPr lvl="1"/>
            <a:endParaRPr lang="en-US" altLang="fr-FR" sz="1400" b="1" dirty="0" smtClean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63880" y="5026228"/>
            <a:ext cx="3263025" cy="464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</a:pPr>
            <a:r>
              <a:rPr lang="fr-FR" altLang="fr-FR" sz="1600" b="1" dirty="0" err="1" smtClean="0"/>
              <a:t>Various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gas</a:t>
            </a:r>
            <a:r>
              <a:rPr lang="fr-FR" altLang="fr-FR" sz="1600" b="1" dirty="0" smtClean="0"/>
              <a:t> &amp; </a:t>
            </a:r>
            <a:r>
              <a:rPr lang="fr-FR" altLang="fr-FR" sz="1600" b="1" dirty="0" err="1" smtClean="0"/>
              <a:t>cryogenic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projects</a:t>
            </a:r>
            <a:endParaRPr lang="fr-FR" altLang="fr-FR" sz="1600" b="1" dirty="0" smtClean="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199485" y="5026229"/>
            <a:ext cx="1880552" cy="345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fr-FR" altLang="fr-FR" sz="1600" b="1" dirty="0" err="1" smtClean="0"/>
              <a:t>Helium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Liquefier</a:t>
            </a:r>
            <a:endParaRPr lang="en-US" altLang="fr-FR" sz="1600" b="1" dirty="0"/>
          </a:p>
          <a:p>
            <a:pPr marL="0" indent="0">
              <a:lnSpc>
                <a:spcPts val="1600"/>
              </a:lnSpc>
              <a:buNone/>
            </a:pPr>
            <a:endParaRPr lang="en-US" altLang="fr-FR" sz="14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92800"/>
            <a:ext cx="2032597" cy="96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08654" y="1963891"/>
            <a:ext cx="2071383" cy="2761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" t="4445" r="17084" b="2500"/>
          <a:stretch/>
        </p:blipFill>
        <p:spPr>
          <a:xfrm>
            <a:off x="1331278" y="1952090"/>
            <a:ext cx="2495627" cy="223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4652" y="1963892"/>
            <a:ext cx="3465852" cy="265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15" y="2567532"/>
            <a:ext cx="1885201" cy="24454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err="1" smtClean="0"/>
              <a:t>Various</a:t>
            </a:r>
            <a:r>
              <a:rPr lang="fr-FR" sz="2800" dirty="0" smtClean="0"/>
              <a:t> </a:t>
            </a:r>
            <a:r>
              <a:rPr lang="fr-FR" sz="2800" dirty="0" err="1" smtClean="0"/>
              <a:t>Gas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Cryogenics</a:t>
            </a:r>
            <a:r>
              <a:rPr lang="fr-FR" sz="2800" dirty="0" smtClean="0"/>
              <a:t> </a:t>
            </a:r>
            <a:r>
              <a:rPr lang="fr-FR" sz="2800" dirty="0" err="1" smtClean="0"/>
              <a:t>products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356621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Project Manager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1302794" y="765175"/>
            <a:ext cx="194662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fr-FR" dirty="0" smtClean="0"/>
              <a:t>PLANT CAPACITIES</a:t>
            </a:r>
            <a:endParaRPr lang="en-US" altLang="fr-FR" dirty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5715000" y="2508546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dirty="0" smtClean="0"/>
              <a:t>Customer / contract management</a:t>
            </a:r>
            <a:endParaRPr lang="en-US" altLang="fr-FR" sz="1400" dirty="0" smtClean="0"/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5715000" y="2940728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Team Management (Technical, purchasing, expediting)</a:t>
            </a:r>
            <a:endParaRPr lang="en-US" sz="1800" dirty="0"/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5715000" y="3398818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Scheduling</a:t>
            </a:r>
            <a:endParaRPr lang="en-US" sz="1800" dirty="0"/>
          </a:p>
        </p:txBody>
      </p:sp>
      <p:sp>
        <p:nvSpPr>
          <p:cNvPr id="22" name="Rectangle 6"/>
          <p:cNvSpPr txBox="1">
            <a:spLocks noChangeArrowheads="1"/>
          </p:cNvSpPr>
          <p:nvPr/>
        </p:nvSpPr>
        <p:spPr>
          <a:xfrm>
            <a:off x="5715000" y="2027972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Main Skills used / developed </a:t>
            </a:r>
            <a:endParaRPr lang="en-US" altLang="fr-FR" sz="1400" b="1" dirty="0" smtClean="0">
              <a:solidFill>
                <a:srgbClr val="0070C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715000" y="2499017"/>
            <a:ext cx="6359954" cy="9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1994" y="2539060"/>
            <a:ext cx="459315" cy="4593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5477" y="2440423"/>
            <a:ext cx="569177" cy="568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1994" y="2990301"/>
            <a:ext cx="459315" cy="4593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5477" y="2891664"/>
            <a:ext cx="569177" cy="5684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5477" y="3351666"/>
            <a:ext cx="569177" cy="5684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1950" y="765175"/>
            <a:ext cx="5353050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err="1" smtClean="0"/>
              <a:t>Various</a:t>
            </a:r>
            <a:r>
              <a:rPr lang="fr-FR" sz="2800" dirty="0" smtClean="0"/>
              <a:t> </a:t>
            </a:r>
            <a:r>
              <a:rPr lang="fr-FR" sz="2800" dirty="0" err="1" smtClean="0"/>
              <a:t>Gas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Cryogenics</a:t>
            </a:r>
            <a:r>
              <a:rPr lang="fr-FR" sz="2800" dirty="0" smtClean="0"/>
              <a:t> </a:t>
            </a:r>
            <a:r>
              <a:rPr lang="fr-FR" sz="2800" dirty="0" err="1" smtClean="0"/>
              <a:t>products</a:t>
            </a:r>
            <a:endParaRPr lang="fr-FR" sz="2800" dirty="0"/>
          </a:p>
        </p:txBody>
      </p:sp>
      <p:sp>
        <p:nvSpPr>
          <p:cNvPr id="27" name="Rectangle 6"/>
          <p:cNvSpPr txBox="1">
            <a:spLocks noChangeArrowheads="1"/>
          </p:cNvSpPr>
          <p:nvPr/>
        </p:nvSpPr>
        <p:spPr>
          <a:xfrm>
            <a:off x="5715000" y="3888834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/>
              <a:t>Budget </a:t>
            </a:r>
            <a:endParaRPr lang="en-US" sz="1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1994" y="3938407"/>
            <a:ext cx="459315" cy="4593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5477" y="3839770"/>
            <a:ext cx="569177" cy="5684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2862"/>
            <a:ext cx="570196" cy="814565"/>
          </a:xfrm>
          <a:prstGeom prst="rect">
            <a:avLst/>
          </a:prstGeom>
        </p:spPr>
      </p:pic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5715000" y="4378850"/>
            <a:ext cx="5715952" cy="451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50000"/>
              <a:buNone/>
            </a:pPr>
            <a:r>
              <a:rPr lang="en-US" altLang="fr-FR" sz="1800" dirty="0" smtClean="0"/>
              <a:t>Cost Estimation (</a:t>
            </a:r>
            <a:r>
              <a:rPr lang="en-US" altLang="fr-FR" sz="1800" dirty="0" err="1" smtClean="0"/>
              <a:t>Helials</a:t>
            </a:r>
            <a:r>
              <a:rPr lang="en-US" altLang="fr-FR" sz="1800" dirty="0" smtClean="0"/>
              <a:t>, Qatar II, JT60SA, ITER </a:t>
            </a:r>
            <a:r>
              <a:rPr lang="en-US" altLang="fr-FR" sz="1800" dirty="0" err="1" smtClean="0"/>
              <a:t>LHe</a:t>
            </a:r>
            <a:r>
              <a:rPr lang="en-US" altLang="fr-FR" sz="1800" dirty="0" smtClean="0"/>
              <a:t> Plant)</a:t>
            </a:r>
            <a:endParaRPr lang="en-US" altLang="fr-FR" sz="1400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1994" y="4412567"/>
            <a:ext cx="459315" cy="4593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5477" y="4313930"/>
            <a:ext cx="569177" cy="5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705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</TotalTime>
  <Words>976</Words>
  <Application>Microsoft Office PowerPoint</Application>
  <PresentationFormat>Custom</PresentationFormat>
  <Paragraphs>284</Paragraphs>
  <Slides>20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EDUCATION</vt:lpstr>
      <vt:lpstr>On-site Project Coordinator</vt:lpstr>
      <vt:lpstr>On-site Project Coordinator</vt:lpstr>
      <vt:lpstr>On-site Project Coordinator</vt:lpstr>
      <vt:lpstr>On-site Project Coordinator</vt:lpstr>
      <vt:lpstr>Project Manager (08 to ~10)</vt:lpstr>
      <vt:lpstr>Project Manager</vt:lpstr>
      <vt:lpstr>Project Engineer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Project Engineer – Large Helium Project</vt:lpstr>
      <vt:lpstr>LCLSII - Project Cryogenics Group Leader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vincent.heloin@gmail.com</dc:creator>
  <cp:lastModifiedBy>Vincent Heloin : ALFR-0062659-L</cp:lastModifiedBy>
  <cp:revision>198</cp:revision>
  <dcterms:created xsi:type="dcterms:W3CDTF">2015-05-01T11:41:12Z</dcterms:created>
  <dcterms:modified xsi:type="dcterms:W3CDTF">2015-09-07T13:13:45Z</dcterms:modified>
</cp:coreProperties>
</file>