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8"/>
  </p:notesMasterIdLst>
  <p:handoutMasterIdLst>
    <p:handoutMasterId r:id="rId19"/>
  </p:handoutMasterIdLst>
  <p:sldIdLst>
    <p:sldId id="453" r:id="rId2"/>
    <p:sldId id="552" r:id="rId3"/>
    <p:sldId id="551" r:id="rId4"/>
    <p:sldId id="533" r:id="rId5"/>
    <p:sldId id="534" r:id="rId6"/>
    <p:sldId id="544" r:id="rId7"/>
    <p:sldId id="535" r:id="rId8"/>
    <p:sldId id="545" r:id="rId9"/>
    <p:sldId id="536" r:id="rId10"/>
    <p:sldId id="546" r:id="rId11"/>
    <p:sldId id="547" r:id="rId12"/>
    <p:sldId id="537" r:id="rId13"/>
    <p:sldId id="548" r:id="rId14"/>
    <p:sldId id="549" r:id="rId15"/>
    <p:sldId id="538" r:id="rId16"/>
    <p:sldId id="550" r:id="rId17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4B300"/>
    <a:srgbClr val="00B2DE"/>
    <a:srgbClr val="00B27A"/>
    <a:srgbClr val="AC041D"/>
    <a:srgbClr val="FF3300"/>
    <a:srgbClr val="00CC00"/>
    <a:srgbClr val="AC048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0" autoAdjust="0"/>
    <p:restoredTop sz="80673" autoAdjust="0"/>
  </p:normalViewPr>
  <p:slideViewPr>
    <p:cSldViewPr>
      <p:cViewPr>
        <p:scale>
          <a:sx n="50" d="100"/>
          <a:sy n="50" d="100"/>
        </p:scale>
        <p:origin x="-2229" y="-4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1608" y="-66"/>
      </p:cViewPr>
      <p:guideLst>
        <p:guide orient="horz" pos="3126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7C00F334-9CAD-4F81-8A0F-CA3BCAE470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01C1AAE5-B0F2-4F68-B671-E6317AE921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EE0E8-A412-41D3-9F50-1CDC7C2353F7}" type="slidenum">
              <a:rPr lang="fr-FR" smtClean="0"/>
              <a:pPr/>
              <a:t>1</a:t>
            </a:fld>
            <a:endParaRPr lang="fr-FR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11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12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13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14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15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16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3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4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5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6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7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8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9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55E60-37B7-4731-B5E0-F692ABF6F6E8}" type="slidenum">
              <a:rPr lang="fr-FR"/>
              <a:pPr/>
              <a:t>10</a:t>
            </a:fld>
            <a:endParaRPr lang="fr-F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8800" y="392113"/>
            <a:ext cx="5767388" cy="432593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5427663"/>
            <a:ext cx="5710237" cy="3990975"/>
          </a:xfrm>
          <a:noFill/>
          <a:ln/>
        </p:spPr>
        <p:txBody>
          <a:bodyPr lIns="63182" tIns="31591" rIns="63182" bIns="31591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ond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7" name="Picture 31" descr="logo ALaB&amp;T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525" y="476250"/>
            <a:ext cx="2879725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760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241300" y="116632"/>
            <a:ext cx="8902700" cy="43204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4" y="6564967"/>
            <a:ext cx="216719" cy="176401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buNone/>
              <a:defRPr/>
            </a:pPr>
            <a:fld id="{88264413-2748-485A-B27F-F3E9193C7652}" type="slidenum">
              <a:rPr lang="en-GB" sz="9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buNone/>
                <a:defRPr/>
              </a:pPr>
              <a:t>‹N°›</a:t>
            </a:fld>
            <a:endParaRPr lang="en-GB" sz="9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491880" y="6596906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buNone/>
              <a:defRPr/>
            </a:pPr>
            <a:r>
              <a:rPr lang="en-GB" sz="800" b="1" dirty="0">
                <a:solidFill>
                  <a:srgbClr val="000000"/>
                </a:solidFill>
              </a:rPr>
              <a:t>Air </a:t>
            </a:r>
            <a:r>
              <a:rPr lang="en-GB" sz="800" b="1" dirty="0" err="1">
                <a:solidFill>
                  <a:srgbClr val="000000"/>
                </a:solidFill>
              </a:rPr>
              <a:t>Liquide</a:t>
            </a:r>
            <a:r>
              <a:rPr lang="en-GB" sz="800" b="1" dirty="0">
                <a:solidFill>
                  <a:srgbClr val="000000"/>
                </a:solidFill>
              </a:rPr>
              <a:t>, world leader in gases for industry, health and the environment</a:t>
            </a:r>
          </a:p>
        </p:txBody>
      </p:sp>
      <p:grpSp>
        <p:nvGrpSpPr>
          <p:cNvPr id="2" name="Group 32"/>
          <p:cNvGrpSpPr>
            <a:grpSpLocks/>
          </p:cNvGrpSpPr>
          <p:nvPr userDrawn="1"/>
        </p:nvGrpSpPr>
        <p:grpSpPr bwMode="auto">
          <a:xfrm>
            <a:off x="250825" y="6525344"/>
            <a:ext cx="7378700" cy="248667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8" name="Rectangle 31"/>
          <p:cNvSpPr>
            <a:spLocks noChangeArrowheads="1"/>
          </p:cNvSpPr>
          <p:nvPr userDrawn="1"/>
        </p:nvSpPr>
        <p:spPr bwMode="auto">
          <a:xfrm>
            <a:off x="611559" y="6597352"/>
            <a:ext cx="936105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23/03/2015</a:t>
            </a:r>
            <a:endParaRPr lang="en-GB" sz="800" b="1" dirty="0">
              <a:solidFill>
                <a:srgbClr val="000000"/>
              </a:solidFill>
            </a:endParaRPr>
          </a:p>
        </p:txBody>
      </p:sp>
      <p:sp>
        <p:nvSpPr>
          <p:cNvPr id="20" name="Rectangle 31"/>
          <p:cNvSpPr>
            <a:spLocks noChangeArrowheads="1"/>
          </p:cNvSpPr>
          <p:nvPr userDrawn="1"/>
        </p:nvSpPr>
        <p:spPr bwMode="auto">
          <a:xfrm>
            <a:off x="1619672" y="6597352"/>
            <a:ext cx="1584176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Competitiveness - confidential</a:t>
            </a:r>
            <a:endParaRPr lang="en-GB" sz="800" b="1" dirty="0">
              <a:solidFill>
                <a:srgbClr val="000000"/>
              </a:solidFill>
            </a:endParaRPr>
          </a:p>
        </p:txBody>
      </p:sp>
      <p:pic>
        <p:nvPicPr>
          <p:cNvPr id="13" name="Image 12" descr="logoAL.png.jpg"/>
          <p:cNvPicPr>
            <a:picLocks noChangeAspect="1"/>
          </p:cNvPicPr>
          <p:nvPr userDrawn="1"/>
        </p:nvPicPr>
        <p:blipFill>
          <a:blip r:embed="rId5" cstate="email"/>
          <a:stretch>
            <a:fillRect/>
          </a:stretch>
        </p:blipFill>
        <p:spPr>
          <a:xfrm>
            <a:off x="7734332" y="6418498"/>
            <a:ext cx="1259632" cy="3713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pied de page 4"/>
          <p:cNvSpPr txBox="1">
            <a:spLocks noGrp="1"/>
          </p:cNvSpPr>
          <p:nvPr/>
        </p:nvSpPr>
        <p:spPr bwMode="auto">
          <a:xfrm>
            <a:off x="1475656" y="6381328"/>
            <a:ext cx="3960440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457200">
              <a:buNone/>
            </a:pPr>
            <a:r>
              <a:rPr lang="en-GB" sz="1000" dirty="0" smtClean="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6/3/2015l   Pierre Roux Air </a:t>
            </a:r>
            <a:r>
              <a:rPr lang="en-GB" sz="1000" dirty="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Liquide Advanced Technologies</a:t>
            </a:r>
          </a:p>
        </p:txBody>
      </p:sp>
      <p:sp>
        <p:nvSpPr>
          <p:cNvPr id="17411" name="Rectangle 27"/>
          <p:cNvSpPr>
            <a:spLocks/>
          </p:cNvSpPr>
          <p:nvPr/>
        </p:nvSpPr>
        <p:spPr bwMode="auto">
          <a:xfrm>
            <a:off x="792163" y="1808163"/>
            <a:ext cx="7561262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90000"/>
              </a:lnSpc>
            </a:pPr>
            <a:endParaRPr lang="en-GB" sz="3500" dirty="0">
              <a:solidFill>
                <a:schemeClr val="bg1"/>
              </a:solidFill>
            </a:endParaRP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1043608" y="1700808"/>
            <a:ext cx="705658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None/>
            </a:pPr>
            <a:r>
              <a:rPr lang="en-GB" sz="2600" dirty="0" smtClean="0">
                <a:solidFill>
                  <a:schemeClr val="bg1"/>
                </a:solidFill>
              </a:rPr>
              <a:t>G&amp;C Large Helium refrigerators</a:t>
            </a:r>
          </a:p>
          <a:p>
            <a:pPr eaLnBrk="0" hangingPunct="0">
              <a:buNone/>
            </a:pPr>
            <a:r>
              <a:rPr lang="en-GB" sz="2600" dirty="0" smtClean="0">
                <a:solidFill>
                  <a:schemeClr val="bg1"/>
                </a:solidFill>
              </a:rPr>
              <a:t>Increasing Competitiveness and profit</a:t>
            </a:r>
          </a:p>
          <a:p>
            <a:pPr algn="ctr" eaLnBrk="0" hangingPunct="0">
              <a:buNone/>
            </a:pPr>
            <a:endParaRPr lang="en-GB" sz="1800" b="1" dirty="0" smtClean="0">
              <a:solidFill>
                <a:schemeClr val="bg1"/>
              </a:solidFill>
            </a:endParaRPr>
          </a:p>
          <a:p>
            <a:pPr algn="ctr" eaLnBrk="0" hangingPunct="0">
              <a:buNone/>
            </a:pPr>
            <a:r>
              <a:rPr lang="en-GB" sz="2800" b="1" dirty="0" smtClean="0">
                <a:solidFill>
                  <a:schemeClr val="bg1"/>
                </a:solidFill>
              </a:rPr>
              <a:t>DTC – Brainstorming sessions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17414" name="Espace réservé du pied de page 4"/>
          <p:cNvSpPr txBox="1">
            <a:spLocks noGrp="1"/>
          </p:cNvSpPr>
          <p:nvPr/>
        </p:nvSpPr>
        <p:spPr bwMode="auto">
          <a:xfrm>
            <a:off x="981075" y="6413500"/>
            <a:ext cx="75565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457200">
              <a:buNone/>
            </a:pPr>
            <a:r>
              <a:rPr lang="en-GB" sz="1000" dirty="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THIS DOCUMENT IS CONFIDENTIAL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WG #5 (1/2) cost breakdown</a:t>
            </a:r>
            <a:endParaRPr kumimoji="0" lang="fr-FR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688" y="1039813"/>
            <a:ext cx="8555037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13"/>
          <p:cNvSpPr txBox="1">
            <a:spLocks noChangeArrowheads="1"/>
          </p:cNvSpPr>
          <p:nvPr/>
        </p:nvSpPr>
        <p:spPr bwMode="auto">
          <a:xfrm>
            <a:off x="2555776" y="6165304"/>
            <a:ext cx="6264696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Costs are excluding contingencies,</a:t>
            </a:r>
            <a:r>
              <a:rPr kumimoji="0" lang="en-US" altLang="ja-JP" sz="1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 Insurance, overheads and commercial margin</a:t>
            </a:r>
            <a:endParaRPr kumimoji="0" lang="fr-FR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WG #5 (2/2) cost breakdown</a:t>
            </a:r>
            <a:endParaRPr kumimoji="0" lang="fr-FR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688" y="546100"/>
            <a:ext cx="8555037" cy="576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13"/>
          <p:cNvSpPr txBox="1">
            <a:spLocks noChangeArrowheads="1"/>
          </p:cNvSpPr>
          <p:nvPr/>
        </p:nvSpPr>
        <p:spPr bwMode="auto">
          <a:xfrm>
            <a:off x="2555776" y="6264696"/>
            <a:ext cx="6264696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Costs are excluding contingencies,</a:t>
            </a:r>
            <a:r>
              <a:rPr kumimoji="0" lang="en-US" altLang="ja-JP" sz="1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 Insurance, overheads and commercial margin</a:t>
            </a:r>
            <a:endParaRPr kumimoji="0" lang="fr-FR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34" charset="-128"/>
              </a:rPr>
              <a:t>WG </a:t>
            </a:r>
            <a:r>
              <a:rPr lang="en-US" altLang="ja-JP" dirty="0" smtClean="0">
                <a:ea typeface="ＭＳ Ｐゴシック" pitchFamily="34" charset="-128"/>
              </a:rPr>
              <a:t>#6</a:t>
            </a:r>
            <a:endParaRPr lang="fr-FR" dirty="0" smtClean="0"/>
          </a:p>
        </p:txBody>
      </p:sp>
      <p:sp>
        <p:nvSpPr>
          <p:cNvPr id="3097" name="Text10"/>
          <p:cNvSpPr>
            <a:spLocks noChangeArrowheads="1"/>
          </p:cNvSpPr>
          <p:nvPr/>
        </p:nvSpPr>
        <p:spPr bwMode="auto">
          <a:xfrm>
            <a:off x="1475656" y="1395116"/>
            <a:ext cx="973739" cy="549275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Cold box &amp;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periphericals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algn="ctr" defTabSz="330200">
              <a:lnSpc>
                <a:spcPct val="100000"/>
              </a:lnSpc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8" name="Text10"/>
          <p:cNvSpPr>
            <a:spLocks noChangeArrowheads="1"/>
          </p:cNvSpPr>
          <p:nvPr/>
        </p:nvSpPr>
        <p:spPr bwMode="auto">
          <a:xfrm>
            <a:off x="1478177" y="1061741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chemeClr val="tx1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chemeClr val="tx1"/>
                </a:solidFill>
                <a:ea typeface="新細明體" pitchFamily="18" charset="-120"/>
              </a:rPr>
              <a:t>#6</a:t>
            </a:r>
            <a:endParaRPr lang="en-GB" altLang="zh-HK" sz="1200" b="1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100" name="Text10"/>
          <p:cNvSpPr>
            <a:spLocks noChangeArrowheads="1"/>
          </p:cNvSpPr>
          <p:nvPr/>
        </p:nvSpPr>
        <p:spPr bwMode="auto">
          <a:xfrm>
            <a:off x="1497962" y="3597673"/>
            <a:ext cx="948320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Héloin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4" name="Text10"/>
          <p:cNvSpPr>
            <a:spLocks noChangeArrowheads="1"/>
          </p:cNvSpPr>
          <p:nvPr/>
        </p:nvSpPr>
        <p:spPr bwMode="auto">
          <a:xfrm>
            <a:off x="694445" y="3600780"/>
            <a:ext cx="728603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Leader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3" name="Text10"/>
          <p:cNvSpPr>
            <a:spLocks noChangeArrowheads="1"/>
          </p:cNvSpPr>
          <p:nvPr/>
        </p:nvSpPr>
        <p:spPr bwMode="auto">
          <a:xfrm>
            <a:off x="689674" y="2390479"/>
            <a:ext cx="760164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Scope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7" name="Text10"/>
          <p:cNvSpPr>
            <a:spLocks noChangeArrowheads="1"/>
          </p:cNvSpPr>
          <p:nvPr/>
        </p:nvSpPr>
        <p:spPr bwMode="auto">
          <a:xfrm>
            <a:off x="1478163" y="1985666"/>
            <a:ext cx="971217" cy="1562224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CB Design &amp; CB equip,.</a:t>
            </a: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Instrument </a:t>
            </a:r>
            <a:r>
              <a:rPr lang="en-GB" altLang="ja-JP" sz="1000" b="1" dirty="0">
                <a:solidFill>
                  <a:srgbClr val="000000"/>
                </a:solidFill>
                <a:ea typeface="MS Mincho" pitchFamily="49" charset="-128"/>
              </a:rPr>
              <a:t>&amp; </a:t>
            </a: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control</a:t>
            </a: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Dewar, VTL,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gas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bag, …</a:t>
            </a:r>
            <a:endParaRPr lang="fr-FR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ea typeface="新細明體" pitchFamily="18" charset="-12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WG #6 (1/2) cost breakdown</a:t>
            </a:r>
            <a:endParaRPr kumimoji="0" lang="fr-FR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688" y="847725"/>
            <a:ext cx="8555037" cy="516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13"/>
          <p:cNvSpPr txBox="1">
            <a:spLocks noChangeArrowheads="1"/>
          </p:cNvSpPr>
          <p:nvPr/>
        </p:nvSpPr>
        <p:spPr bwMode="auto">
          <a:xfrm>
            <a:off x="2555776" y="6165304"/>
            <a:ext cx="6264696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Costs are excluding contingencies,</a:t>
            </a:r>
            <a:r>
              <a:rPr kumimoji="0" lang="en-US" altLang="ja-JP" sz="1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 Insurance, overheads and commercial margin</a:t>
            </a:r>
            <a:endParaRPr kumimoji="0" lang="fr-FR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WG #6 (2/2) cost breakdown</a:t>
            </a:r>
            <a:endParaRPr kumimoji="0" lang="fr-FR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688" y="646113"/>
            <a:ext cx="8555037" cy="556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13"/>
          <p:cNvSpPr txBox="1">
            <a:spLocks noChangeArrowheads="1"/>
          </p:cNvSpPr>
          <p:nvPr/>
        </p:nvSpPr>
        <p:spPr bwMode="auto">
          <a:xfrm>
            <a:off x="2555776" y="6192688"/>
            <a:ext cx="6264696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Costs are excluding contingencies,</a:t>
            </a:r>
            <a:r>
              <a:rPr kumimoji="0" lang="en-US" altLang="ja-JP" sz="1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 Insurance, overheads and commercial margin</a:t>
            </a:r>
            <a:endParaRPr kumimoji="0" lang="fr-FR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34" charset="-128"/>
              </a:rPr>
              <a:t>WG </a:t>
            </a:r>
            <a:r>
              <a:rPr lang="en-US" altLang="ja-JP" dirty="0" smtClean="0">
                <a:ea typeface="ＭＳ Ｐゴシック" pitchFamily="34" charset="-128"/>
              </a:rPr>
              <a:t>#7</a:t>
            </a:r>
            <a:endParaRPr lang="fr-FR" dirty="0" smtClean="0"/>
          </a:p>
        </p:txBody>
      </p:sp>
      <p:sp>
        <p:nvSpPr>
          <p:cNvPr id="3104" name="Text10"/>
          <p:cNvSpPr>
            <a:spLocks noChangeArrowheads="1"/>
          </p:cNvSpPr>
          <p:nvPr/>
        </p:nvSpPr>
        <p:spPr bwMode="auto">
          <a:xfrm>
            <a:off x="694445" y="3600780"/>
            <a:ext cx="728603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Leader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07" name="Text10"/>
          <p:cNvSpPr>
            <a:spLocks noChangeArrowheads="1"/>
          </p:cNvSpPr>
          <p:nvPr/>
        </p:nvSpPr>
        <p:spPr bwMode="auto">
          <a:xfrm>
            <a:off x="1475656" y="1395116"/>
            <a:ext cx="971217" cy="549275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>
                <a:solidFill>
                  <a:srgbClr val="000000"/>
                </a:solidFill>
                <a:ea typeface="新細明體" pitchFamily="18" charset="-120"/>
              </a:rPr>
              <a:t>Project Strategy &amp; management </a:t>
            </a:r>
          </a:p>
          <a:p>
            <a:pPr algn="ctr" defTabSz="330200">
              <a:lnSpc>
                <a:spcPct val="100000"/>
              </a:lnSpc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8" name="Text10"/>
          <p:cNvSpPr>
            <a:spLocks noChangeArrowheads="1"/>
          </p:cNvSpPr>
          <p:nvPr/>
        </p:nvSpPr>
        <p:spPr bwMode="auto">
          <a:xfrm>
            <a:off x="1475656" y="1061741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chemeClr val="tx1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chemeClr val="tx1"/>
                </a:solidFill>
                <a:ea typeface="新細明體" pitchFamily="18" charset="-120"/>
              </a:rPr>
              <a:t>#7</a:t>
            </a:r>
            <a:endParaRPr lang="en-GB" altLang="zh-HK" sz="1200" b="1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109" name="Text10"/>
          <p:cNvSpPr>
            <a:spLocks noChangeArrowheads="1"/>
          </p:cNvSpPr>
          <p:nvPr/>
        </p:nvSpPr>
        <p:spPr bwMode="auto">
          <a:xfrm>
            <a:off x="1484272" y="3597673"/>
            <a:ext cx="965666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GB" altLang="zh-HK" sz="1000" b="1" dirty="0">
                <a:solidFill>
                  <a:srgbClr val="000000"/>
                </a:solidFill>
                <a:ea typeface="新細明體" pitchFamily="18" charset="-120"/>
              </a:rPr>
              <a:t>P. Roux</a:t>
            </a:r>
          </a:p>
        </p:txBody>
      </p:sp>
      <p:sp>
        <p:nvSpPr>
          <p:cNvPr id="3113" name="Text10"/>
          <p:cNvSpPr>
            <a:spLocks noChangeArrowheads="1"/>
          </p:cNvSpPr>
          <p:nvPr/>
        </p:nvSpPr>
        <p:spPr bwMode="auto">
          <a:xfrm>
            <a:off x="689674" y="2390479"/>
            <a:ext cx="760164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Scope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8" name="Text10"/>
          <p:cNvSpPr>
            <a:spLocks noChangeArrowheads="1"/>
          </p:cNvSpPr>
          <p:nvPr/>
        </p:nvSpPr>
        <p:spPr bwMode="auto">
          <a:xfrm>
            <a:off x="1475656" y="1976140"/>
            <a:ext cx="971217" cy="15717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>
                <a:solidFill>
                  <a:srgbClr val="000000"/>
                </a:solidFill>
                <a:ea typeface="MS Mincho" pitchFamily="49" charset="-128"/>
              </a:rPr>
              <a:t>Engineering 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hours,</a:t>
            </a:r>
            <a:endParaRPr lang="en-GB" altLang="zh-HK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Industrial approach, FOREX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Contract management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WG #7 cost breakdown</a:t>
            </a:r>
            <a:endParaRPr kumimoji="0" lang="fr-FR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548680"/>
            <a:ext cx="7158631" cy="6260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/>
          </p:cNvSpPr>
          <p:nvPr>
            <p:ph type="body" idx="4294967295"/>
          </p:nvPr>
        </p:nvSpPr>
        <p:spPr>
          <a:xfrm>
            <a:off x="395536" y="980728"/>
            <a:ext cx="8229600" cy="47307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3200" dirty="0" smtClean="0">
                <a:solidFill>
                  <a:srgbClr val="000000"/>
                </a:solidFill>
                <a:ea typeface="ＭＳ Ｐゴシック"/>
              </a:rPr>
              <a:t>1- Introduction, technical description</a:t>
            </a:r>
          </a:p>
          <a:p>
            <a:pPr>
              <a:lnSpc>
                <a:spcPct val="150000"/>
              </a:lnSpc>
              <a:buNone/>
            </a:pPr>
            <a:r>
              <a:rPr lang="en-US" sz="3200" dirty="0" smtClean="0">
                <a:solidFill>
                  <a:srgbClr val="000000"/>
                </a:solidFill>
                <a:ea typeface="ＭＳ Ｐゴシック"/>
              </a:rPr>
              <a:t>2- Cost breakdown</a:t>
            </a:r>
          </a:p>
          <a:p>
            <a:pPr>
              <a:lnSpc>
                <a:spcPct val="150000"/>
              </a:lnSpc>
              <a:buNone/>
            </a:pPr>
            <a:r>
              <a:rPr lang="en-US" sz="3200" dirty="0" smtClean="0">
                <a:solidFill>
                  <a:srgbClr val="000000"/>
                </a:solidFill>
                <a:ea typeface="ＭＳ Ｐゴシック"/>
              </a:rPr>
              <a:t>3- What is at stakes ?</a:t>
            </a:r>
            <a:endParaRPr lang="en-US" sz="3200" dirty="0" smtClean="0">
              <a:solidFill>
                <a:srgbClr val="000000"/>
              </a:solidFill>
              <a:ea typeface="ＭＳ Ｐゴシック"/>
            </a:endParaRP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  <a:ea typeface="ＭＳ Ｐゴシック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10"/>
          <p:cNvSpPr>
            <a:spLocks noChangeArrowheads="1"/>
          </p:cNvSpPr>
          <p:nvPr/>
        </p:nvSpPr>
        <p:spPr bwMode="auto">
          <a:xfrm>
            <a:off x="792033" y="3728426"/>
            <a:ext cx="1105474" cy="2371585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Heloin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A. Machefel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JM Bernhardt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D. Grillot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S. Crispel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Zick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Y. Fabre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B. Rossignol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C. Mantileri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Gistau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Grabié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M. Santin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Lagoutte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P. Petit </a:t>
            </a: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Janin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spcBef>
                <a:spcPts val="100"/>
              </a:spcBef>
              <a:buSzTx/>
              <a:buNone/>
            </a:pP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48" name="Text10"/>
          <p:cNvSpPr>
            <a:spLocks noChangeArrowheads="1"/>
          </p:cNvSpPr>
          <p:nvPr/>
        </p:nvSpPr>
        <p:spPr bwMode="auto">
          <a:xfrm>
            <a:off x="792032" y="6121114"/>
            <a:ext cx="7297553" cy="260214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US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E. </a:t>
            </a:r>
            <a:r>
              <a:rPr lang="en-US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Touze</a:t>
            </a:r>
            <a:endParaRPr lang="en-US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100" b="1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07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34" charset="-128"/>
              </a:rPr>
              <a:t>DTC Work packages &amp; staffing  </a:t>
            </a:r>
            <a:endParaRPr lang="fr-FR" dirty="0" smtClean="0"/>
          </a:p>
        </p:txBody>
      </p:sp>
      <p:sp>
        <p:nvSpPr>
          <p:cNvPr id="3076" name="Text10"/>
          <p:cNvSpPr>
            <a:spLocks noChangeArrowheads="1"/>
          </p:cNvSpPr>
          <p:nvPr/>
        </p:nvSpPr>
        <p:spPr bwMode="auto">
          <a:xfrm>
            <a:off x="1920988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#2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77" name="Text10"/>
          <p:cNvSpPr>
            <a:spLocks noChangeArrowheads="1"/>
          </p:cNvSpPr>
          <p:nvPr/>
        </p:nvSpPr>
        <p:spPr bwMode="auto">
          <a:xfrm>
            <a:off x="1934767" y="3742208"/>
            <a:ext cx="971217" cy="2356688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J.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Beauvisage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S. Crispel</a:t>
            </a: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P. Dauguet</a:t>
            </a: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A. Praud</a:t>
            </a: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JM.Bernhardt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Gistau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382588" lvl="1" indent="-3810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Y.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Rançon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78" name="Text10"/>
          <p:cNvSpPr>
            <a:spLocks noChangeArrowheads="1"/>
          </p:cNvSpPr>
          <p:nvPr/>
        </p:nvSpPr>
        <p:spPr bwMode="auto">
          <a:xfrm>
            <a:off x="1919736" y="1700808"/>
            <a:ext cx="969789" cy="1547718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None/>
            </a:pPr>
            <a:r>
              <a:rPr lang="en-US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- 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Proposal approach,</a:t>
            </a: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Cost  estimate,</a:t>
            </a: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Rex,</a:t>
            </a: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customer needs</a:t>
            </a:r>
          </a:p>
          <a:p>
            <a:pPr defTabSz="330200">
              <a:lnSpc>
                <a:spcPct val="100000"/>
              </a:lnSpc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79" name="Text10"/>
          <p:cNvSpPr>
            <a:spLocks noChangeArrowheads="1"/>
          </p:cNvSpPr>
          <p:nvPr/>
        </p:nvSpPr>
        <p:spPr bwMode="auto">
          <a:xfrm>
            <a:off x="2943221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#3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0" name="Text10"/>
          <p:cNvSpPr>
            <a:spLocks noChangeArrowheads="1"/>
          </p:cNvSpPr>
          <p:nvPr/>
        </p:nvSpPr>
        <p:spPr bwMode="auto">
          <a:xfrm>
            <a:off x="2949281" y="3742208"/>
            <a:ext cx="971217" cy="2356688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F. Delcayre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JM Bernhardt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Flavien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D. Grillot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P. Roux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S.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Crevatin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Grabié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900" b="1" dirty="0">
              <a:solidFill>
                <a:srgbClr val="000000"/>
              </a:solidFill>
              <a:ea typeface="MS Mincho" pitchFamily="49" charset="-128"/>
            </a:endParaRPr>
          </a:p>
        </p:txBody>
      </p:sp>
      <p:sp>
        <p:nvSpPr>
          <p:cNvPr id="3081" name="Text10"/>
          <p:cNvSpPr>
            <a:spLocks noChangeArrowheads="1"/>
          </p:cNvSpPr>
          <p:nvPr/>
        </p:nvSpPr>
        <p:spPr bwMode="auto">
          <a:xfrm>
            <a:off x="2954424" y="1098079"/>
            <a:ext cx="971217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1000" b="1" dirty="0">
                <a:solidFill>
                  <a:srgbClr val="000000"/>
                </a:solidFill>
                <a:ea typeface="新細明體" pitchFamily="18" charset="-120"/>
              </a:rPr>
              <a:t>Compression &amp; </a:t>
            </a:r>
            <a:r>
              <a:rPr lang="en-US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ORS &amp; drier / purifier</a:t>
            </a:r>
            <a:endParaRPr lang="en-US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algn="ctr" defTabSz="330200">
              <a:lnSpc>
                <a:spcPct val="100000"/>
              </a:lnSpc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2" name="Text10"/>
          <p:cNvSpPr>
            <a:spLocks noChangeArrowheads="1"/>
          </p:cNvSpPr>
          <p:nvPr/>
        </p:nvSpPr>
        <p:spPr bwMode="auto">
          <a:xfrm>
            <a:off x="3965874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#4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3" name="Text10"/>
          <p:cNvSpPr>
            <a:spLocks noChangeArrowheads="1"/>
          </p:cNvSpPr>
          <p:nvPr/>
        </p:nvSpPr>
        <p:spPr bwMode="auto">
          <a:xfrm>
            <a:off x="3971934" y="3742876"/>
            <a:ext cx="971217" cy="2356246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E. Gauliard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Durand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D.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Guillet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C. Mantileri</a:t>
            </a:r>
          </a:p>
          <a:p>
            <a:pPr marL="0" lvl="1" defTabSz="330200">
              <a:lnSpc>
                <a:spcPct val="100000"/>
              </a:lnSpc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S.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MS Mincho" pitchFamily="49" charset="-128"/>
              </a:rPr>
              <a:t>Crevatin</a:t>
            </a:r>
            <a:endParaRPr lang="en-GB" altLang="zh-HK" sz="9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4" name="Text10"/>
          <p:cNvSpPr>
            <a:spLocks noChangeArrowheads="1"/>
          </p:cNvSpPr>
          <p:nvPr/>
        </p:nvSpPr>
        <p:spPr bwMode="auto">
          <a:xfrm>
            <a:off x="3977077" y="1098079"/>
            <a:ext cx="971217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Cryo</a:t>
            </a: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 Turbo Machines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5" name="Text10"/>
          <p:cNvSpPr>
            <a:spLocks noChangeArrowheads="1"/>
          </p:cNvSpPr>
          <p:nvPr/>
        </p:nvSpPr>
        <p:spPr bwMode="auto">
          <a:xfrm>
            <a:off x="4986738" y="764704"/>
            <a:ext cx="1101188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#5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6" name="Text10"/>
          <p:cNvSpPr>
            <a:spLocks noChangeArrowheads="1"/>
          </p:cNvSpPr>
          <p:nvPr/>
        </p:nvSpPr>
        <p:spPr bwMode="auto">
          <a:xfrm>
            <a:off x="4992798" y="3737212"/>
            <a:ext cx="1101188" cy="2350768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Gaillard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R. Ali Said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Bertholat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M. Benzeghiba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C. Mantileri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M. Santin</a:t>
            </a: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Lorieau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P.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Cadeau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7" name="Text10"/>
          <p:cNvSpPr>
            <a:spLocks noChangeArrowheads="1"/>
          </p:cNvSpPr>
          <p:nvPr/>
        </p:nvSpPr>
        <p:spPr bwMode="auto">
          <a:xfrm>
            <a:off x="4997941" y="1098079"/>
            <a:ext cx="1101188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Manufacturing, Delivery &amp; </a:t>
            </a:r>
            <a:r>
              <a:rPr lang="en-GB" altLang="zh-HK" sz="1000" b="1" dirty="0">
                <a:solidFill>
                  <a:srgbClr val="000000"/>
                </a:solidFill>
                <a:ea typeface="新細明體" pitchFamily="18" charset="-120"/>
              </a:rPr>
              <a:t>Site Integration</a:t>
            </a:r>
          </a:p>
        </p:txBody>
      </p:sp>
      <p:sp>
        <p:nvSpPr>
          <p:cNvPr id="3088" name="Text10"/>
          <p:cNvSpPr>
            <a:spLocks noChangeArrowheads="1"/>
          </p:cNvSpPr>
          <p:nvPr/>
        </p:nvSpPr>
        <p:spPr bwMode="auto">
          <a:xfrm>
            <a:off x="1947363" y="3284761"/>
            <a:ext cx="971217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R.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AliSaid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9" name="Text10"/>
          <p:cNvSpPr>
            <a:spLocks noChangeArrowheads="1"/>
          </p:cNvSpPr>
          <p:nvPr/>
        </p:nvSpPr>
        <p:spPr bwMode="auto">
          <a:xfrm>
            <a:off x="2957799" y="3288953"/>
            <a:ext cx="971217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V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Héloin</a:t>
            </a:r>
            <a:endParaRPr lang="en-GB" altLang="zh-HK" sz="1000" b="1" dirty="0">
              <a:solidFill>
                <a:srgbClr val="000000"/>
              </a:solidFill>
              <a:ea typeface="MS Mincho" pitchFamily="49" charset="-128"/>
            </a:endParaRPr>
          </a:p>
        </p:txBody>
      </p:sp>
      <p:sp>
        <p:nvSpPr>
          <p:cNvPr id="3090" name="Text10"/>
          <p:cNvSpPr>
            <a:spLocks noChangeArrowheads="1"/>
          </p:cNvSpPr>
          <p:nvPr/>
        </p:nvSpPr>
        <p:spPr bwMode="auto">
          <a:xfrm>
            <a:off x="3984247" y="3294286"/>
            <a:ext cx="971217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F. Delcayre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1" name="Text10"/>
          <p:cNvSpPr>
            <a:spLocks noChangeArrowheads="1"/>
          </p:cNvSpPr>
          <p:nvPr/>
        </p:nvSpPr>
        <p:spPr bwMode="auto">
          <a:xfrm>
            <a:off x="5006301" y="3300636"/>
            <a:ext cx="1101188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S.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Crevatin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6" name="Text10"/>
          <p:cNvSpPr>
            <a:spLocks noChangeArrowheads="1"/>
          </p:cNvSpPr>
          <p:nvPr/>
        </p:nvSpPr>
        <p:spPr bwMode="auto">
          <a:xfrm>
            <a:off x="8121831" y="1666405"/>
            <a:ext cx="1033462" cy="4714924"/>
          </a:xfrm>
          <a:prstGeom prst="rect">
            <a:avLst/>
          </a:prstGeom>
          <a:noFill/>
          <a:ln w="19050" algn="ctr">
            <a:solidFill>
              <a:srgbClr val="FF0000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1100" b="1" dirty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1100" b="1" dirty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1000" i="1" dirty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N. Blanchard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J.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Beauvisage</a:t>
            </a:r>
            <a:endParaRPr lang="en-GB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Grabié</a:t>
            </a:r>
            <a:endParaRPr lang="en-GB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J.M. Bernhardt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M. Santin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B.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Rossignol</a:t>
            </a:r>
            <a:endParaRPr lang="en-GB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Vonin</a:t>
            </a:r>
            <a:endParaRPr lang="en-GB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7" name="Text10"/>
          <p:cNvSpPr>
            <a:spLocks noChangeArrowheads="1"/>
          </p:cNvSpPr>
          <p:nvPr/>
        </p:nvSpPr>
        <p:spPr bwMode="auto">
          <a:xfrm>
            <a:off x="6122369" y="1098079"/>
            <a:ext cx="973739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Cold box &amp;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Periphericals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algn="ctr" defTabSz="330200">
              <a:lnSpc>
                <a:spcPct val="100000"/>
              </a:lnSpc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8" name="Text10"/>
          <p:cNvSpPr>
            <a:spLocks noChangeArrowheads="1"/>
          </p:cNvSpPr>
          <p:nvPr/>
        </p:nvSpPr>
        <p:spPr bwMode="auto">
          <a:xfrm>
            <a:off x="6124175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#6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9" name="Text10"/>
          <p:cNvSpPr>
            <a:spLocks noChangeArrowheads="1"/>
          </p:cNvSpPr>
          <p:nvPr/>
        </p:nvSpPr>
        <p:spPr bwMode="auto">
          <a:xfrm>
            <a:off x="8120503" y="776736"/>
            <a:ext cx="1035529" cy="854327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Validation</a:t>
            </a:r>
          </a:p>
          <a:p>
            <a:pPr algn="ctr"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Committee</a:t>
            </a:r>
          </a:p>
        </p:txBody>
      </p:sp>
      <p:sp>
        <p:nvSpPr>
          <p:cNvPr id="3100" name="Text10"/>
          <p:cNvSpPr>
            <a:spLocks noChangeArrowheads="1"/>
          </p:cNvSpPr>
          <p:nvPr/>
        </p:nvSpPr>
        <p:spPr bwMode="auto">
          <a:xfrm>
            <a:off x="6143960" y="3300636"/>
            <a:ext cx="948320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Héloin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1" name="Text10"/>
          <p:cNvSpPr>
            <a:spLocks noChangeArrowheads="1"/>
          </p:cNvSpPr>
          <p:nvPr/>
        </p:nvSpPr>
        <p:spPr bwMode="auto">
          <a:xfrm>
            <a:off x="6143225" y="3729260"/>
            <a:ext cx="971217" cy="2372877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JL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Toia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Bertholat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D. Grillot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Delcayre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G.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Boye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T. Novet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R.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Besson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Lorieau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B.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Rossignol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JM Bernhardt</a:t>
            </a: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4" name="Text10"/>
          <p:cNvSpPr>
            <a:spLocks noChangeArrowheads="1"/>
          </p:cNvSpPr>
          <p:nvPr/>
        </p:nvSpPr>
        <p:spPr bwMode="auto">
          <a:xfrm>
            <a:off x="-1" y="3303743"/>
            <a:ext cx="728603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 anchor="ctr" anchorCtr="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Leader</a:t>
            </a:r>
            <a:endParaRPr lang="en-GB" altLang="zh-HK" sz="900" dirty="0">
              <a:solidFill>
                <a:schemeClr val="bg1"/>
              </a:solidFill>
              <a:ea typeface="新細明體" pitchFamily="18" charset="-120"/>
            </a:endParaRPr>
          </a:p>
        </p:txBody>
      </p:sp>
      <p:sp>
        <p:nvSpPr>
          <p:cNvPr id="3105" name="Text10"/>
          <p:cNvSpPr>
            <a:spLocks noChangeArrowheads="1"/>
          </p:cNvSpPr>
          <p:nvPr/>
        </p:nvSpPr>
        <p:spPr bwMode="auto">
          <a:xfrm>
            <a:off x="-56" y="4230911"/>
            <a:ext cx="755576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 anchor="ctr" anchorCtr="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Members</a:t>
            </a:r>
            <a:endParaRPr lang="en-GB" altLang="zh-HK" sz="900" dirty="0">
              <a:solidFill>
                <a:schemeClr val="bg1"/>
              </a:solidFill>
              <a:ea typeface="新細明體" pitchFamily="18" charset="-120"/>
            </a:endParaRPr>
          </a:p>
        </p:txBody>
      </p:sp>
      <p:sp>
        <p:nvSpPr>
          <p:cNvPr id="3106" name="Text10"/>
          <p:cNvSpPr>
            <a:spLocks noChangeArrowheads="1"/>
          </p:cNvSpPr>
          <p:nvPr/>
        </p:nvSpPr>
        <p:spPr bwMode="auto">
          <a:xfrm>
            <a:off x="-24296" y="6086624"/>
            <a:ext cx="864096" cy="366712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 anchor="ctr" anchorCtr="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Procurement</a:t>
            </a:r>
            <a:endParaRPr lang="en-GB" altLang="zh-HK" sz="900" dirty="0">
              <a:solidFill>
                <a:schemeClr val="bg1"/>
              </a:solidFill>
              <a:ea typeface="新細明體" pitchFamily="18" charset="-120"/>
            </a:endParaRPr>
          </a:p>
        </p:txBody>
      </p:sp>
      <p:sp>
        <p:nvSpPr>
          <p:cNvPr id="3107" name="Text10"/>
          <p:cNvSpPr>
            <a:spLocks noChangeArrowheads="1"/>
          </p:cNvSpPr>
          <p:nvPr/>
        </p:nvSpPr>
        <p:spPr bwMode="auto">
          <a:xfrm>
            <a:off x="7142591" y="1098079"/>
            <a:ext cx="971217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>
                <a:solidFill>
                  <a:srgbClr val="000000"/>
                </a:solidFill>
                <a:ea typeface="新細明體" pitchFamily="18" charset="-120"/>
              </a:rPr>
              <a:t>Project Strategy &amp; </a:t>
            </a: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Management 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algn="ctr" defTabSz="330200">
              <a:lnSpc>
                <a:spcPct val="100000"/>
              </a:lnSpc>
            </a:pP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8" name="Text10"/>
          <p:cNvSpPr>
            <a:spLocks noChangeArrowheads="1"/>
          </p:cNvSpPr>
          <p:nvPr/>
        </p:nvSpPr>
        <p:spPr bwMode="auto">
          <a:xfrm>
            <a:off x="7126110" y="764704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#7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9" name="Text10"/>
          <p:cNvSpPr>
            <a:spLocks noChangeArrowheads="1"/>
          </p:cNvSpPr>
          <p:nvPr/>
        </p:nvSpPr>
        <p:spPr bwMode="auto">
          <a:xfrm>
            <a:off x="7134726" y="3300636"/>
            <a:ext cx="965666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GB" altLang="zh-HK" sz="1000" b="1" dirty="0">
                <a:solidFill>
                  <a:srgbClr val="000000"/>
                </a:solidFill>
                <a:ea typeface="新細明體" pitchFamily="18" charset="-120"/>
              </a:rPr>
              <a:t>P. Roux</a:t>
            </a:r>
          </a:p>
        </p:txBody>
      </p:sp>
      <p:sp>
        <p:nvSpPr>
          <p:cNvPr id="3110" name="Text10"/>
          <p:cNvSpPr>
            <a:spLocks noChangeArrowheads="1"/>
          </p:cNvSpPr>
          <p:nvPr/>
        </p:nvSpPr>
        <p:spPr bwMode="auto">
          <a:xfrm>
            <a:off x="7127711" y="3724511"/>
            <a:ext cx="971217" cy="2362900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B.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Rossignol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A.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Machefel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Bertholat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C. Mantileri</a:t>
            </a: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Billot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Vonin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E.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Dupasquier</a:t>
            </a:r>
            <a:endParaRPr lang="en-GB" altLang="zh-HK" sz="9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120650" lvl="1" indent="-119063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M. Santin</a:t>
            </a:r>
          </a:p>
          <a:p>
            <a:pPr marL="230187" lvl="1" indent="-2286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A. Romano</a:t>
            </a:r>
          </a:p>
          <a:p>
            <a:pPr marL="230187" lvl="1" indent="-228600" defTabSz="330200">
              <a:lnSpc>
                <a:spcPct val="100000"/>
              </a:lnSpc>
              <a:buSzTx/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新細明體" pitchFamily="18" charset="-120"/>
              </a:rPr>
              <a:t>F. </a:t>
            </a:r>
            <a:r>
              <a:rPr lang="en-GB" altLang="zh-HK" sz="900" b="1" dirty="0" err="1" smtClean="0">
                <a:solidFill>
                  <a:srgbClr val="000000"/>
                </a:solidFill>
                <a:ea typeface="新細明體" pitchFamily="18" charset="-120"/>
              </a:rPr>
              <a:t>Janin</a:t>
            </a:r>
            <a:endParaRPr lang="en-GB" altLang="zh-HK" sz="9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13" name="Text10"/>
          <p:cNvSpPr>
            <a:spLocks noChangeArrowheads="1"/>
          </p:cNvSpPr>
          <p:nvPr/>
        </p:nvSpPr>
        <p:spPr bwMode="auto">
          <a:xfrm>
            <a:off x="-4772" y="2093442"/>
            <a:ext cx="760164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 anchor="ctr" anchorCtr="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solidFill>
                  <a:schemeClr val="bg1"/>
                </a:solidFill>
                <a:ea typeface="新細明體" pitchFamily="18" charset="-120"/>
              </a:rPr>
              <a:t>Scope</a:t>
            </a:r>
            <a:endParaRPr lang="en-GB" altLang="zh-HK" sz="900" dirty="0">
              <a:solidFill>
                <a:schemeClr val="bg1"/>
              </a:solidFill>
              <a:ea typeface="新細明體" pitchFamily="18" charset="-120"/>
            </a:endParaRPr>
          </a:p>
        </p:txBody>
      </p:sp>
      <p:sp>
        <p:nvSpPr>
          <p:cNvPr id="3114" name="Text10"/>
          <p:cNvSpPr>
            <a:spLocks noChangeArrowheads="1"/>
          </p:cNvSpPr>
          <p:nvPr/>
        </p:nvSpPr>
        <p:spPr bwMode="auto">
          <a:xfrm>
            <a:off x="2941634" y="1691803"/>
            <a:ext cx="971217" cy="15590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Tx/>
              <a:buChar char="-"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Warm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Compressors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&amp; ORS,</a:t>
            </a:r>
          </a:p>
          <a:p>
            <a:pPr defTabSz="330200">
              <a:lnSpc>
                <a:spcPct val="100000"/>
              </a:lnSpc>
              <a:buFontTx/>
              <a:buChar char="-"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Drier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&amp; Purifier,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Capital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related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spare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parts,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</a:t>
            </a:r>
            <a:r>
              <a:rPr lang="fr-FR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Electricals</a:t>
            </a:r>
            <a:endParaRPr lang="en-US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15" name="Text10"/>
          <p:cNvSpPr>
            <a:spLocks noChangeArrowheads="1"/>
          </p:cNvSpPr>
          <p:nvPr/>
        </p:nvSpPr>
        <p:spPr bwMode="auto">
          <a:xfrm>
            <a:off x="3967462" y="1691803"/>
            <a:ext cx="971217" cy="15590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Turbines  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</a:t>
            </a:r>
            <a:r>
              <a:rPr lang="fr-FR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Cryo</a:t>
            </a:r>
            <a:r>
              <a:rPr lang="fr-FR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</a:t>
            </a:r>
            <a:r>
              <a:rPr lang="fr-FR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compressors</a:t>
            </a:r>
            <a:endParaRPr lang="fr-FR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fr-FR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US" altLang="zh-HK" sz="10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Capital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related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spare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parts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16" name="Text10"/>
          <p:cNvSpPr>
            <a:spLocks noChangeArrowheads="1"/>
          </p:cNvSpPr>
          <p:nvPr/>
        </p:nvSpPr>
        <p:spPr bwMode="auto">
          <a:xfrm>
            <a:off x="4986738" y="1679103"/>
            <a:ext cx="1101188" cy="15717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Manufacturing hours,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Methods,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Packing &amp; transport,</a:t>
            </a: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Installation,</a:t>
            </a: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Start-up</a:t>
            </a: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</p:txBody>
      </p:sp>
      <p:sp>
        <p:nvSpPr>
          <p:cNvPr id="3117" name="Text10"/>
          <p:cNvSpPr>
            <a:spLocks noChangeArrowheads="1"/>
          </p:cNvSpPr>
          <p:nvPr/>
        </p:nvSpPr>
        <p:spPr bwMode="auto">
          <a:xfrm>
            <a:off x="6124161" y="1688629"/>
            <a:ext cx="971217" cy="1562224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CB Design &amp; CB equip,.</a:t>
            </a: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Instrument </a:t>
            </a:r>
            <a:r>
              <a:rPr lang="en-GB" altLang="ja-JP" sz="1000" b="1" dirty="0">
                <a:solidFill>
                  <a:srgbClr val="000000"/>
                </a:solidFill>
                <a:ea typeface="MS Mincho" pitchFamily="49" charset="-128"/>
              </a:rPr>
              <a:t>&amp; </a:t>
            </a: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control</a:t>
            </a: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Dewar, VTL,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gas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bag, …</a:t>
            </a:r>
            <a:endParaRPr lang="fr-FR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18" name="Text10"/>
          <p:cNvSpPr>
            <a:spLocks noChangeArrowheads="1"/>
          </p:cNvSpPr>
          <p:nvPr/>
        </p:nvSpPr>
        <p:spPr bwMode="auto">
          <a:xfrm>
            <a:off x="7126110" y="1679103"/>
            <a:ext cx="971217" cy="15717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>
                <a:solidFill>
                  <a:srgbClr val="000000"/>
                </a:solidFill>
                <a:ea typeface="MS Mincho" pitchFamily="49" charset="-128"/>
              </a:rPr>
              <a:t>Engineering 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hours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GB" altLang="zh-HK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Industrial approach, FOREX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Contract 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management</a:t>
            </a:r>
          </a:p>
        </p:txBody>
      </p:sp>
      <p:sp>
        <p:nvSpPr>
          <p:cNvPr id="60" name="Text10"/>
          <p:cNvSpPr>
            <a:spLocks noChangeArrowheads="1"/>
          </p:cNvSpPr>
          <p:nvPr/>
        </p:nvSpPr>
        <p:spPr bwMode="auto">
          <a:xfrm>
            <a:off x="792032" y="764704"/>
            <a:ext cx="108740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rgbClr val="000000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rgbClr val="000000"/>
                </a:solidFill>
                <a:ea typeface="新細明體" pitchFamily="18" charset="-120"/>
              </a:rPr>
              <a:t>#1</a:t>
            </a:r>
            <a:endParaRPr lang="en-GB" altLang="zh-HK" sz="12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63" name="Text10"/>
          <p:cNvSpPr>
            <a:spLocks noChangeArrowheads="1"/>
          </p:cNvSpPr>
          <p:nvPr/>
        </p:nvSpPr>
        <p:spPr bwMode="auto">
          <a:xfrm>
            <a:off x="811149" y="3284761"/>
            <a:ext cx="1094665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Héloin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65" name="Text10"/>
          <p:cNvSpPr>
            <a:spLocks noChangeArrowheads="1"/>
          </p:cNvSpPr>
          <p:nvPr/>
        </p:nvSpPr>
        <p:spPr bwMode="auto">
          <a:xfrm>
            <a:off x="792032" y="1691803"/>
            <a:ext cx="1090583" cy="15590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Functional analysis,</a:t>
            </a:r>
          </a:p>
          <a:p>
            <a:pPr defTabSz="330200">
              <a:lnSpc>
                <a:spcPct val="100000"/>
              </a:lnSpc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-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Modularisation</a:t>
            </a:r>
          </a:p>
          <a:p>
            <a:pPr defTabSz="330200">
              <a:lnSpc>
                <a:spcPct val="100000"/>
              </a:lnSpc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Standards</a:t>
            </a:r>
          </a:p>
        </p:txBody>
      </p:sp>
      <p:sp>
        <p:nvSpPr>
          <p:cNvPr id="67" name="Text10"/>
          <p:cNvSpPr>
            <a:spLocks noChangeArrowheads="1"/>
          </p:cNvSpPr>
          <p:nvPr/>
        </p:nvSpPr>
        <p:spPr bwMode="auto">
          <a:xfrm>
            <a:off x="802874" y="1100864"/>
            <a:ext cx="2095907" cy="549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Product Strategy &amp; Management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grpSp>
        <p:nvGrpSpPr>
          <p:cNvPr id="2" name="Groupe 70"/>
          <p:cNvGrpSpPr/>
          <p:nvPr/>
        </p:nvGrpSpPr>
        <p:grpSpPr>
          <a:xfrm>
            <a:off x="791672" y="6395509"/>
            <a:ext cx="7308720" cy="392113"/>
            <a:chOff x="791672" y="6593271"/>
            <a:chExt cx="7308720" cy="392113"/>
          </a:xfrm>
        </p:grpSpPr>
        <p:sp>
          <p:nvSpPr>
            <p:cNvPr id="61" name="Text10"/>
            <p:cNvSpPr>
              <a:spLocks noChangeArrowheads="1"/>
            </p:cNvSpPr>
            <p:nvPr/>
          </p:nvSpPr>
          <p:spPr bwMode="auto">
            <a:xfrm>
              <a:off x="791672" y="6593271"/>
              <a:ext cx="1094665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23 &amp; 24/03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2" name="Text10"/>
            <p:cNvSpPr>
              <a:spLocks noChangeArrowheads="1"/>
            </p:cNvSpPr>
            <p:nvPr/>
          </p:nvSpPr>
          <p:spPr bwMode="auto">
            <a:xfrm>
              <a:off x="1907705" y="6593271"/>
              <a:ext cx="1008112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24/03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4" name="Text10"/>
            <p:cNvSpPr>
              <a:spLocks noChangeArrowheads="1"/>
            </p:cNvSpPr>
            <p:nvPr/>
          </p:nvSpPr>
          <p:spPr bwMode="auto">
            <a:xfrm>
              <a:off x="2939880" y="6593271"/>
              <a:ext cx="1008112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26/03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6" name="Text10"/>
            <p:cNvSpPr>
              <a:spLocks noChangeArrowheads="1"/>
            </p:cNvSpPr>
            <p:nvPr/>
          </p:nvSpPr>
          <p:spPr bwMode="auto">
            <a:xfrm>
              <a:off x="3972056" y="6593271"/>
              <a:ext cx="1008112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01/04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8" name="Text10"/>
            <p:cNvSpPr>
              <a:spLocks noChangeArrowheads="1"/>
            </p:cNvSpPr>
            <p:nvPr/>
          </p:nvSpPr>
          <p:spPr bwMode="auto">
            <a:xfrm>
              <a:off x="5004048" y="6593271"/>
              <a:ext cx="1080120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31/03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69" name="Text10"/>
            <p:cNvSpPr>
              <a:spLocks noChangeArrowheads="1"/>
            </p:cNvSpPr>
            <p:nvPr/>
          </p:nvSpPr>
          <p:spPr bwMode="auto">
            <a:xfrm>
              <a:off x="6108048" y="6593271"/>
              <a:ext cx="1008112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25/03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  <p:sp>
          <p:nvSpPr>
            <p:cNvPr id="70" name="Text10"/>
            <p:cNvSpPr>
              <a:spLocks noChangeArrowheads="1"/>
            </p:cNvSpPr>
            <p:nvPr/>
          </p:nvSpPr>
          <p:spPr bwMode="auto">
            <a:xfrm>
              <a:off x="7140408" y="6593271"/>
              <a:ext cx="959984" cy="3921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 algn="ctr">
              <a:solidFill>
                <a:srgbClr val="256886"/>
              </a:solidFill>
              <a:miter lim="800000"/>
              <a:headEnd/>
              <a:tailEnd/>
            </a:ln>
          </p:spPr>
          <p:txBody>
            <a:bodyPr lIns="72000" tIns="72000" rIns="72000" bIns="72000"/>
            <a:lstStyle/>
            <a:p>
              <a:pPr marL="120650" lvl="1" indent="-119063" algn="ctr" defTabSz="330200">
                <a:lnSpc>
                  <a:spcPct val="100000"/>
                </a:lnSpc>
                <a:buSzTx/>
                <a:buFont typeface="Wingdings 2" pitchFamily="18" charset="2"/>
                <a:buNone/>
              </a:pPr>
              <a:r>
                <a:rPr lang="en-GB" altLang="zh-HK" sz="1000" b="1" dirty="0" smtClean="0">
                  <a:solidFill>
                    <a:srgbClr val="000000"/>
                  </a:solidFill>
                  <a:ea typeface="新細明體" pitchFamily="18" charset="-120"/>
                </a:rPr>
                <a:t>30/03</a:t>
              </a:r>
              <a:endParaRPr lang="en-GB" altLang="zh-HK" sz="1000" b="1" dirty="0">
                <a:solidFill>
                  <a:srgbClr val="000000"/>
                </a:solidFill>
                <a:ea typeface="新細明體" pitchFamily="18" charset="-120"/>
              </a:endParaRPr>
            </a:p>
          </p:txBody>
        </p:sp>
      </p:grp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34" charset="-128"/>
              </a:rPr>
              <a:t>WG </a:t>
            </a:r>
            <a:r>
              <a:rPr lang="en-US" altLang="ja-JP" dirty="0" smtClean="0">
                <a:ea typeface="ＭＳ Ｐゴシック" pitchFamily="34" charset="-128"/>
              </a:rPr>
              <a:t>#1 &amp; #2</a:t>
            </a:r>
            <a:endParaRPr lang="fr-FR" dirty="0" smtClean="0"/>
          </a:p>
        </p:txBody>
      </p:sp>
      <p:sp>
        <p:nvSpPr>
          <p:cNvPr id="3076" name="Text10"/>
          <p:cNvSpPr>
            <a:spLocks noChangeArrowheads="1"/>
          </p:cNvSpPr>
          <p:nvPr/>
        </p:nvSpPr>
        <p:spPr bwMode="auto">
          <a:xfrm>
            <a:off x="2500426" y="1236910"/>
            <a:ext cx="1080120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chemeClr val="tx1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chemeClr val="tx1"/>
                </a:solidFill>
                <a:ea typeface="新細明體" pitchFamily="18" charset="-120"/>
              </a:rPr>
              <a:t>#2</a:t>
            </a:r>
            <a:endParaRPr lang="en-GB" altLang="zh-HK" sz="1200" b="1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078" name="Text10"/>
          <p:cNvSpPr>
            <a:spLocks noChangeArrowheads="1"/>
          </p:cNvSpPr>
          <p:nvPr/>
        </p:nvSpPr>
        <p:spPr bwMode="auto">
          <a:xfrm>
            <a:off x="2464060" y="2173014"/>
            <a:ext cx="1116485" cy="1547718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None/>
            </a:pPr>
            <a:r>
              <a:rPr lang="en-US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- 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Proposal approach,</a:t>
            </a: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Cost  estimate,</a:t>
            </a: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Rex,</a:t>
            </a: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customer needs</a:t>
            </a:r>
          </a:p>
          <a:p>
            <a:pPr defTabSz="330200">
              <a:lnSpc>
                <a:spcPct val="100000"/>
              </a:lnSpc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ea typeface="新細明體" pitchFamily="18" charset="-120"/>
            </a:endParaRPr>
          </a:p>
        </p:txBody>
      </p:sp>
      <p:sp>
        <p:nvSpPr>
          <p:cNvPr id="3088" name="Text10"/>
          <p:cNvSpPr>
            <a:spLocks noChangeArrowheads="1"/>
          </p:cNvSpPr>
          <p:nvPr/>
        </p:nvSpPr>
        <p:spPr bwMode="auto">
          <a:xfrm>
            <a:off x="2460155" y="3756967"/>
            <a:ext cx="1120390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R.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AliSaid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4" name="Text10"/>
          <p:cNvSpPr>
            <a:spLocks noChangeArrowheads="1"/>
          </p:cNvSpPr>
          <p:nvPr/>
        </p:nvSpPr>
        <p:spPr bwMode="auto">
          <a:xfrm>
            <a:off x="544323" y="3775949"/>
            <a:ext cx="728603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Leader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3" name="Text10"/>
          <p:cNvSpPr>
            <a:spLocks noChangeArrowheads="1"/>
          </p:cNvSpPr>
          <p:nvPr/>
        </p:nvSpPr>
        <p:spPr bwMode="auto">
          <a:xfrm>
            <a:off x="539552" y="2565648"/>
            <a:ext cx="760164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Scope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60" name="Text10"/>
          <p:cNvSpPr>
            <a:spLocks noChangeArrowheads="1"/>
          </p:cNvSpPr>
          <p:nvPr/>
        </p:nvSpPr>
        <p:spPr bwMode="auto">
          <a:xfrm>
            <a:off x="1336356" y="1236910"/>
            <a:ext cx="1164069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chemeClr val="tx1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chemeClr val="tx1"/>
                </a:solidFill>
                <a:ea typeface="新細明體" pitchFamily="18" charset="-120"/>
              </a:rPr>
              <a:t>#1</a:t>
            </a:r>
            <a:endParaRPr lang="en-GB" altLang="zh-HK" sz="1200" b="1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63" name="Text10"/>
          <p:cNvSpPr>
            <a:spLocks noChangeArrowheads="1"/>
          </p:cNvSpPr>
          <p:nvPr/>
        </p:nvSpPr>
        <p:spPr bwMode="auto">
          <a:xfrm>
            <a:off x="1323941" y="3756967"/>
            <a:ext cx="1094665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V.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Héloin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65" name="Text10"/>
          <p:cNvSpPr>
            <a:spLocks noChangeArrowheads="1"/>
          </p:cNvSpPr>
          <p:nvPr/>
        </p:nvSpPr>
        <p:spPr bwMode="auto">
          <a:xfrm>
            <a:off x="1336356" y="2164009"/>
            <a:ext cx="1090583" cy="15590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Functional analysis,</a:t>
            </a:r>
          </a:p>
          <a:p>
            <a:pPr defTabSz="330200">
              <a:lnSpc>
                <a:spcPct val="100000"/>
              </a:lnSpc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900" b="1" dirty="0" smtClean="0">
                <a:solidFill>
                  <a:srgbClr val="000000"/>
                </a:solidFill>
                <a:ea typeface="MS Mincho" pitchFamily="49" charset="-128"/>
              </a:rPr>
              <a:t>-</a:t>
            </a: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Modularisation</a:t>
            </a:r>
          </a:p>
          <a:p>
            <a:pPr defTabSz="330200">
              <a:lnSpc>
                <a:spcPct val="100000"/>
              </a:lnSpc>
              <a:buNone/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Standards</a:t>
            </a:r>
          </a:p>
        </p:txBody>
      </p:sp>
      <p:sp>
        <p:nvSpPr>
          <p:cNvPr id="67" name="Text10"/>
          <p:cNvSpPr>
            <a:spLocks noChangeArrowheads="1"/>
          </p:cNvSpPr>
          <p:nvPr/>
        </p:nvSpPr>
        <p:spPr bwMode="auto">
          <a:xfrm>
            <a:off x="1335995" y="1573070"/>
            <a:ext cx="2244550" cy="549275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Product Strategy &amp; Management</a:t>
            </a:r>
            <a:endParaRPr lang="en-GB" altLang="zh-HK" sz="11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52" name="Text10"/>
          <p:cNvSpPr>
            <a:spLocks noChangeArrowheads="1"/>
          </p:cNvSpPr>
          <p:nvPr/>
        </p:nvSpPr>
        <p:spPr bwMode="auto">
          <a:xfrm>
            <a:off x="3652553" y="2173014"/>
            <a:ext cx="3024336" cy="1976066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</a:pP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What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can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be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modularized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and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standardized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 ?</a:t>
            </a:r>
          </a:p>
          <a:p>
            <a:pPr defTabSz="330200">
              <a:lnSpc>
                <a:spcPct val="100000"/>
              </a:lnSpc>
            </a:pP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Cost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to value ?</a:t>
            </a:r>
          </a:p>
          <a:p>
            <a:pPr defTabSz="330200">
              <a:lnSpc>
                <a:spcPct val="100000"/>
              </a:lnSpc>
            </a:pP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What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are the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customer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needs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?</a:t>
            </a:r>
          </a:p>
          <a:p>
            <a:pPr defTabSz="330200">
              <a:lnSpc>
                <a:spcPct val="100000"/>
              </a:lnSpc>
            </a:pP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What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do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we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have to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include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? </a:t>
            </a:r>
          </a:p>
          <a:p>
            <a:pPr defTabSz="330200">
              <a:lnSpc>
                <a:spcPct val="100000"/>
              </a:lnSpc>
            </a:pP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Where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having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exemptions ?</a:t>
            </a:r>
          </a:p>
          <a:p>
            <a:pPr defTabSz="330200">
              <a:lnSpc>
                <a:spcPct val="100000"/>
              </a:lnSpc>
            </a:pPr>
            <a:r>
              <a:rPr lang="en-US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How to influence our customers ?</a:t>
            </a:r>
          </a:p>
          <a:p>
            <a:pPr defTabSz="330200">
              <a:lnSpc>
                <a:spcPct val="100000"/>
              </a:lnSpc>
            </a:pPr>
            <a:r>
              <a:rPr lang="en-US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What are the key decision factors ?</a:t>
            </a:r>
            <a:endParaRPr lang="fr-FR" altLang="zh-HK" sz="11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53" name="Text10"/>
          <p:cNvSpPr>
            <a:spLocks noChangeArrowheads="1"/>
          </p:cNvSpPr>
          <p:nvPr/>
        </p:nvSpPr>
        <p:spPr bwMode="auto">
          <a:xfrm>
            <a:off x="6732240" y="2172964"/>
            <a:ext cx="2356409" cy="1976115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</a:pP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Limit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manhours</a:t>
            </a:r>
            <a:endParaRPr lang="fr-FR" altLang="zh-HK" sz="11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</a:pP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Limit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Risks</a:t>
            </a:r>
            <a:endParaRPr lang="fr-FR" altLang="zh-HK" sz="11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</a:pP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Purchase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and manufacture standards</a:t>
            </a:r>
          </a:p>
          <a:p>
            <a:pPr defTabSz="330200">
              <a:lnSpc>
                <a:spcPct val="100000"/>
              </a:lnSpc>
            </a:pP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Guide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our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customers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to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our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preferred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solutions</a:t>
            </a:r>
          </a:p>
          <a:p>
            <a:pPr defTabSz="330200">
              <a:lnSpc>
                <a:spcPct val="100000"/>
              </a:lnSpc>
            </a:pP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Better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fit the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customer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needs</a:t>
            </a:r>
            <a:endParaRPr lang="fr-FR" altLang="zh-HK" sz="11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</a:pP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Quick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estimate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</a:p>
          <a:p>
            <a:pPr defTabSz="330200">
              <a:lnSpc>
                <a:spcPct val="100000"/>
              </a:lnSpc>
            </a:pP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Have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winning</a:t>
            </a:r>
            <a:r>
              <a:rPr lang="fr-FR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 </a:t>
            </a:r>
            <a:r>
              <a:rPr lang="fr-FR" altLang="zh-HK" sz="1100" b="1" dirty="0" err="1" smtClean="0">
                <a:solidFill>
                  <a:srgbClr val="000000"/>
                </a:solidFill>
                <a:ea typeface="新細明體" pitchFamily="18" charset="-120"/>
              </a:rPr>
              <a:t>proposals</a:t>
            </a:r>
            <a:endParaRPr lang="fr-FR" altLang="zh-HK" sz="1100" b="1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</a:pPr>
            <a:endParaRPr lang="en-GB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14" name="Text10"/>
          <p:cNvSpPr>
            <a:spLocks noChangeArrowheads="1"/>
          </p:cNvSpPr>
          <p:nvPr/>
        </p:nvSpPr>
        <p:spPr bwMode="auto">
          <a:xfrm>
            <a:off x="3676372" y="1573070"/>
            <a:ext cx="2983860" cy="549275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First questions</a:t>
            </a:r>
            <a:endParaRPr lang="en-GB" altLang="zh-HK" sz="11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15" name="Text10"/>
          <p:cNvSpPr>
            <a:spLocks noChangeArrowheads="1"/>
          </p:cNvSpPr>
          <p:nvPr/>
        </p:nvSpPr>
        <p:spPr bwMode="auto">
          <a:xfrm>
            <a:off x="6732240" y="1573070"/>
            <a:ext cx="2348698" cy="549275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1100" b="1" dirty="0" smtClean="0">
                <a:solidFill>
                  <a:srgbClr val="000000"/>
                </a:solidFill>
                <a:ea typeface="新細明體" pitchFamily="18" charset="-120"/>
              </a:rPr>
              <a:t>Objective</a:t>
            </a:r>
            <a:endParaRPr lang="en-GB" altLang="zh-HK" sz="11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34" charset="-128"/>
              </a:rPr>
              <a:t>WG #3</a:t>
            </a:r>
            <a:endParaRPr lang="fr-FR" dirty="0" smtClean="0"/>
          </a:p>
        </p:txBody>
      </p:sp>
      <p:sp>
        <p:nvSpPr>
          <p:cNvPr id="3079" name="Text10"/>
          <p:cNvSpPr>
            <a:spLocks noChangeArrowheads="1"/>
          </p:cNvSpPr>
          <p:nvPr/>
        </p:nvSpPr>
        <p:spPr bwMode="auto">
          <a:xfrm>
            <a:off x="1477243" y="1061741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chemeClr val="tx1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chemeClr val="tx1"/>
                </a:solidFill>
                <a:ea typeface="新細明體" pitchFamily="18" charset="-120"/>
              </a:rPr>
              <a:t>#3</a:t>
            </a:r>
            <a:endParaRPr lang="en-GB" altLang="zh-HK" sz="1200" b="1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081" name="Text10"/>
          <p:cNvSpPr>
            <a:spLocks noChangeArrowheads="1"/>
          </p:cNvSpPr>
          <p:nvPr/>
        </p:nvSpPr>
        <p:spPr bwMode="auto">
          <a:xfrm>
            <a:off x="1477243" y="1395116"/>
            <a:ext cx="971217" cy="549275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1000" b="1" dirty="0">
                <a:solidFill>
                  <a:srgbClr val="000000"/>
                </a:solidFill>
                <a:ea typeface="新細明體" pitchFamily="18" charset="-120"/>
              </a:rPr>
              <a:t>Compression &amp; </a:t>
            </a:r>
            <a:r>
              <a:rPr lang="en-US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ORS &amp; drier / purifier</a:t>
            </a:r>
            <a:endParaRPr lang="en-US" altLang="zh-HK" sz="1000" b="1" dirty="0">
              <a:solidFill>
                <a:srgbClr val="000000"/>
              </a:solidFill>
              <a:ea typeface="新細明體" pitchFamily="18" charset="-120"/>
            </a:endParaRPr>
          </a:p>
          <a:p>
            <a:pPr algn="ctr" defTabSz="330200">
              <a:lnSpc>
                <a:spcPct val="100000"/>
              </a:lnSpc>
            </a:pP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89" name="Text10"/>
          <p:cNvSpPr>
            <a:spLocks noChangeArrowheads="1"/>
          </p:cNvSpPr>
          <p:nvPr/>
        </p:nvSpPr>
        <p:spPr bwMode="auto">
          <a:xfrm>
            <a:off x="1470555" y="3585990"/>
            <a:ext cx="971217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V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Héloin</a:t>
            </a:r>
            <a:endParaRPr lang="en-GB" altLang="zh-HK" sz="1000" b="1" dirty="0">
              <a:solidFill>
                <a:srgbClr val="000000"/>
              </a:solidFill>
              <a:ea typeface="MS Mincho" pitchFamily="49" charset="-128"/>
            </a:endParaRPr>
          </a:p>
        </p:txBody>
      </p:sp>
      <p:sp>
        <p:nvSpPr>
          <p:cNvPr id="3104" name="Text10"/>
          <p:cNvSpPr>
            <a:spLocks noChangeArrowheads="1"/>
          </p:cNvSpPr>
          <p:nvPr/>
        </p:nvSpPr>
        <p:spPr bwMode="auto">
          <a:xfrm>
            <a:off x="694445" y="3600780"/>
            <a:ext cx="728603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Leader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3" name="Text10"/>
          <p:cNvSpPr>
            <a:spLocks noChangeArrowheads="1"/>
          </p:cNvSpPr>
          <p:nvPr/>
        </p:nvSpPr>
        <p:spPr bwMode="auto">
          <a:xfrm>
            <a:off x="689674" y="2390479"/>
            <a:ext cx="760164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Scope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4" name="Text10"/>
          <p:cNvSpPr>
            <a:spLocks noChangeArrowheads="1"/>
          </p:cNvSpPr>
          <p:nvPr/>
        </p:nvSpPr>
        <p:spPr bwMode="auto">
          <a:xfrm>
            <a:off x="1475656" y="1988840"/>
            <a:ext cx="971217" cy="15590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Tx/>
              <a:buChar char="-"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Warm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Compressors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&amp; ORS,</a:t>
            </a:r>
          </a:p>
          <a:p>
            <a:pPr defTabSz="330200">
              <a:lnSpc>
                <a:spcPct val="100000"/>
              </a:lnSpc>
              <a:buFontTx/>
              <a:buChar char="-"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Drier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&amp; Purifier,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Capital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related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spare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parts,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</a:t>
            </a:r>
            <a:r>
              <a:rPr lang="fr-FR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Electricals</a:t>
            </a:r>
            <a:endParaRPr lang="en-US" altLang="zh-HK" sz="1000" b="1" dirty="0"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endParaRPr lang="en-GB" altLang="zh-HK" sz="1000" b="1" dirty="0">
              <a:ea typeface="新細明體" pitchFamily="18" charset="-12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WG #3 cost breakdown</a:t>
            </a:r>
            <a:endParaRPr kumimoji="0" lang="fr-FR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688" y="804863"/>
            <a:ext cx="8555037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3"/>
          <p:cNvSpPr txBox="1">
            <a:spLocks noChangeArrowheads="1"/>
          </p:cNvSpPr>
          <p:nvPr/>
        </p:nvSpPr>
        <p:spPr bwMode="auto">
          <a:xfrm>
            <a:off x="2555776" y="6165304"/>
            <a:ext cx="6264696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Costs are excluding contingencies,</a:t>
            </a:r>
            <a:r>
              <a:rPr kumimoji="0" lang="en-US" altLang="ja-JP" sz="1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 Insurance, overheads and commercial margin</a:t>
            </a:r>
            <a:endParaRPr kumimoji="0" lang="fr-FR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34" charset="-128"/>
              </a:rPr>
              <a:t>WG #4</a:t>
            </a:r>
            <a:endParaRPr lang="fr-FR" dirty="0" smtClean="0"/>
          </a:p>
        </p:txBody>
      </p:sp>
      <p:sp>
        <p:nvSpPr>
          <p:cNvPr id="3082" name="Text10"/>
          <p:cNvSpPr>
            <a:spLocks noChangeArrowheads="1"/>
          </p:cNvSpPr>
          <p:nvPr/>
        </p:nvSpPr>
        <p:spPr bwMode="auto">
          <a:xfrm>
            <a:off x="1475656" y="1061741"/>
            <a:ext cx="971217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chemeClr val="tx1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chemeClr val="tx1"/>
                </a:solidFill>
                <a:ea typeface="新細明體" pitchFamily="18" charset="-120"/>
              </a:rPr>
              <a:t>#4</a:t>
            </a:r>
            <a:endParaRPr lang="en-GB" altLang="zh-HK" sz="1200" b="1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084" name="Text10"/>
          <p:cNvSpPr>
            <a:spLocks noChangeArrowheads="1"/>
          </p:cNvSpPr>
          <p:nvPr/>
        </p:nvSpPr>
        <p:spPr bwMode="auto">
          <a:xfrm>
            <a:off x="1475656" y="1395116"/>
            <a:ext cx="971217" cy="549275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Cryo</a:t>
            </a: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 Turbo Machines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090" name="Text10"/>
          <p:cNvSpPr>
            <a:spLocks noChangeArrowheads="1"/>
          </p:cNvSpPr>
          <p:nvPr/>
        </p:nvSpPr>
        <p:spPr bwMode="auto">
          <a:xfrm>
            <a:off x="1494029" y="3591323"/>
            <a:ext cx="971217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F. Delcayre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4" name="Text10"/>
          <p:cNvSpPr>
            <a:spLocks noChangeArrowheads="1"/>
          </p:cNvSpPr>
          <p:nvPr/>
        </p:nvSpPr>
        <p:spPr bwMode="auto">
          <a:xfrm>
            <a:off x="694445" y="3600780"/>
            <a:ext cx="728603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Leader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3" name="Text10"/>
          <p:cNvSpPr>
            <a:spLocks noChangeArrowheads="1"/>
          </p:cNvSpPr>
          <p:nvPr/>
        </p:nvSpPr>
        <p:spPr bwMode="auto">
          <a:xfrm>
            <a:off x="689674" y="2390479"/>
            <a:ext cx="760164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Scope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5" name="Text10"/>
          <p:cNvSpPr>
            <a:spLocks noChangeArrowheads="1"/>
          </p:cNvSpPr>
          <p:nvPr/>
        </p:nvSpPr>
        <p:spPr bwMode="auto">
          <a:xfrm>
            <a:off x="1477244" y="1988840"/>
            <a:ext cx="971217" cy="15590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Turbines  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fr-FR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 </a:t>
            </a:r>
            <a:r>
              <a:rPr lang="fr-FR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Cryo</a:t>
            </a:r>
            <a:r>
              <a:rPr lang="fr-FR" altLang="zh-HK" sz="1000" b="1" dirty="0" smtClean="0">
                <a:solidFill>
                  <a:srgbClr val="000000"/>
                </a:solidFill>
                <a:ea typeface="MS Mincho" pitchFamily="49" charset="-128"/>
              </a:rPr>
              <a:t>-</a:t>
            </a:r>
            <a:r>
              <a:rPr lang="fr-FR" altLang="zh-HK" sz="1000" b="1" dirty="0" err="1" smtClean="0">
                <a:solidFill>
                  <a:srgbClr val="000000"/>
                </a:solidFill>
                <a:ea typeface="MS Mincho" pitchFamily="49" charset="-128"/>
              </a:rPr>
              <a:t>compressors</a:t>
            </a:r>
            <a:endParaRPr lang="fr-FR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fr-FR" altLang="zh-HK" sz="1000" b="1" dirty="0" smtClean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endParaRPr lang="en-US" altLang="zh-HK" sz="1000" b="1" dirty="0" smtClean="0">
              <a:ea typeface="新細明體" pitchFamily="18" charset="-120"/>
            </a:endParaRPr>
          </a:p>
          <a:p>
            <a:pPr defTabSz="330200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Capital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related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fr-FR" altLang="ja-JP" sz="1000" b="1" dirty="0" err="1" smtClean="0">
                <a:solidFill>
                  <a:srgbClr val="000000"/>
                </a:solidFill>
                <a:ea typeface="MS Mincho" pitchFamily="49" charset="-128"/>
              </a:rPr>
              <a:t>spare</a:t>
            </a:r>
            <a:r>
              <a:rPr lang="fr-FR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 parts</a:t>
            </a:r>
            <a:endParaRPr lang="en-GB" altLang="zh-HK" sz="1000" b="1" dirty="0">
              <a:ea typeface="新細明體" pitchFamily="18" charset="-12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WG #4 cost breakdown</a:t>
            </a:r>
            <a:endParaRPr kumimoji="0" lang="fr-FR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688" y="2359025"/>
            <a:ext cx="8555037" cy="213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13"/>
          <p:cNvSpPr txBox="1">
            <a:spLocks noChangeArrowheads="1"/>
          </p:cNvSpPr>
          <p:nvPr/>
        </p:nvSpPr>
        <p:spPr bwMode="auto">
          <a:xfrm>
            <a:off x="2555776" y="6165304"/>
            <a:ext cx="6264696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Costs are excluding contingencies,</a:t>
            </a:r>
            <a:r>
              <a:rPr kumimoji="0" lang="en-US" altLang="ja-JP" sz="1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+mj-cs"/>
              </a:rPr>
              <a:t> Insurance, overheads and commercial margin</a:t>
            </a:r>
            <a:endParaRPr kumimoji="0" lang="fr-FR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34" charset="-128"/>
              </a:rPr>
              <a:t>WG </a:t>
            </a:r>
            <a:r>
              <a:rPr lang="en-US" altLang="ja-JP" dirty="0" smtClean="0">
                <a:ea typeface="ＭＳ Ｐゴシック" pitchFamily="34" charset="-128"/>
              </a:rPr>
              <a:t>#5</a:t>
            </a:r>
            <a:endParaRPr lang="fr-FR" dirty="0" smtClean="0"/>
          </a:p>
        </p:txBody>
      </p:sp>
      <p:sp>
        <p:nvSpPr>
          <p:cNvPr id="3085" name="Text10"/>
          <p:cNvSpPr>
            <a:spLocks noChangeArrowheads="1"/>
          </p:cNvSpPr>
          <p:nvPr/>
        </p:nvSpPr>
        <p:spPr bwMode="auto">
          <a:xfrm>
            <a:off x="1403648" y="1061741"/>
            <a:ext cx="1101188" cy="301625"/>
          </a:xfrm>
          <a:prstGeom prst="rect">
            <a:avLst/>
          </a:prstGeom>
          <a:solidFill>
            <a:srgbClr val="B2D2DE"/>
          </a:solidFill>
          <a:ln w="6350" algn="ctr">
            <a:solidFill>
              <a:schemeClr val="bg2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zh-HK" sz="1200" b="1" dirty="0">
                <a:solidFill>
                  <a:schemeClr val="tx1"/>
                </a:solidFill>
                <a:ea typeface="新細明體" pitchFamily="18" charset="-120"/>
              </a:rPr>
              <a:t>Group </a:t>
            </a:r>
            <a:r>
              <a:rPr lang="en-GB" altLang="zh-HK" sz="1200" b="1" dirty="0" smtClean="0">
                <a:solidFill>
                  <a:schemeClr val="tx1"/>
                </a:solidFill>
                <a:ea typeface="新細明體" pitchFamily="18" charset="-120"/>
              </a:rPr>
              <a:t>#5</a:t>
            </a:r>
            <a:endParaRPr lang="en-GB" altLang="zh-HK" sz="1200" b="1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087" name="Text10"/>
          <p:cNvSpPr>
            <a:spLocks noChangeArrowheads="1"/>
          </p:cNvSpPr>
          <p:nvPr/>
        </p:nvSpPr>
        <p:spPr bwMode="auto">
          <a:xfrm>
            <a:off x="1403648" y="1395116"/>
            <a:ext cx="1101188" cy="549275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Manufacturing, Delivery &amp; </a:t>
            </a:r>
            <a:r>
              <a:rPr lang="en-GB" altLang="zh-HK" sz="1000" b="1" dirty="0">
                <a:solidFill>
                  <a:srgbClr val="000000"/>
                </a:solidFill>
                <a:ea typeface="新細明體" pitchFamily="18" charset="-120"/>
              </a:rPr>
              <a:t>Site Integration</a:t>
            </a:r>
          </a:p>
        </p:txBody>
      </p:sp>
      <p:sp>
        <p:nvSpPr>
          <p:cNvPr id="3091" name="Text10"/>
          <p:cNvSpPr>
            <a:spLocks noChangeArrowheads="1"/>
          </p:cNvSpPr>
          <p:nvPr/>
        </p:nvSpPr>
        <p:spPr bwMode="auto">
          <a:xfrm>
            <a:off x="1423211" y="3597673"/>
            <a:ext cx="1101188" cy="392113"/>
          </a:xfrm>
          <a:prstGeom prst="rect">
            <a:avLst/>
          </a:prstGeom>
          <a:noFill/>
          <a:ln w="6350" algn="ctr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marL="120650" lvl="1" indent="-119063" algn="ctr" defTabSz="330200">
              <a:lnSpc>
                <a:spcPct val="100000"/>
              </a:lnSpc>
              <a:buSzTx/>
              <a:buNone/>
            </a:pPr>
            <a:r>
              <a:rPr lang="en-GB" altLang="zh-HK" sz="1000" b="1" dirty="0" smtClean="0">
                <a:solidFill>
                  <a:srgbClr val="000000"/>
                </a:solidFill>
                <a:ea typeface="新細明體" pitchFamily="18" charset="-120"/>
              </a:rPr>
              <a:t>S. </a:t>
            </a:r>
            <a:r>
              <a:rPr lang="en-GB" altLang="zh-HK" sz="1000" b="1" dirty="0" err="1" smtClean="0">
                <a:solidFill>
                  <a:srgbClr val="000000"/>
                </a:solidFill>
                <a:ea typeface="新細明體" pitchFamily="18" charset="-120"/>
              </a:rPr>
              <a:t>Crevatin</a:t>
            </a:r>
            <a:endParaRPr lang="en-GB" altLang="zh-HK" sz="1000" b="1" dirty="0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3104" name="Text10"/>
          <p:cNvSpPr>
            <a:spLocks noChangeArrowheads="1"/>
          </p:cNvSpPr>
          <p:nvPr/>
        </p:nvSpPr>
        <p:spPr bwMode="auto">
          <a:xfrm>
            <a:off x="694445" y="3600780"/>
            <a:ext cx="728603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WG </a:t>
            </a:r>
          </a:p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Leader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3" name="Text10"/>
          <p:cNvSpPr>
            <a:spLocks noChangeArrowheads="1"/>
          </p:cNvSpPr>
          <p:nvPr/>
        </p:nvSpPr>
        <p:spPr bwMode="auto">
          <a:xfrm>
            <a:off x="689674" y="2390479"/>
            <a:ext cx="760164" cy="365125"/>
          </a:xfrm>
          <a:prstGeom prst="rect">
            <a:avLst/>
          </a:prstGeom>
          <a:solidFill>
            <a:schemeClr val="tx1"/>
          </a:solidFill>
          <a:ln w="6350">
            <a:noFill/>
            <a:miter lim="800000"/>
            <a:headEnd/>
            <a:tailEnd/>
          </a:ln>
        </p:spPr>
        <p:txBody>
          <a:bodyPr lIns="72000" tIns="72000" rIns="72000" bIns="72000"/>
          <a:lstStyle/>
          <a:p>
            <a:pPr algn="ctr"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US" altLang="zh-HK" sz="900" b="1" dirty="0">
                <a:ea typeface="新細明體" pitchFamily="18" charset="-120"/>
              </a:rPr>
              <a:t>Scope</a:t>
            </a:r>
            <a:endParaRPr lang="en-GB" altLang="zh-HK" sz="900" dirty="0">
              <a:ea typeface="新細明體" pitchFamily="18" charset="-120"/>
            </a:endParaRPr>
          </a:p>
        </p:txBody>
      </p:sp>
      <p:sp>
        <p:nvSpPr>
          <p:cNvPr id="3116" name="Text10"/>
          <p:cNvSpPr>
            <a:spLocks noChangeArrowheads="1"/>
          </p:cNvSpPr>
          <p:nvPr/>
        </p:nvSpPr>
        <p:spPr bwMode="auto">
          <a:xfrm>
            <a:off x="1403648" y="1976140"/>
            <a:ext cx="1101188" cy="1571749"/>
          </a:xfrm>
          <a:prstGeom prst="rect">
            <a:avLst/>
          </a:prstGeom>
          <a:noFill/>
          <a:ln w="6350">
            <a:solidFill>
              <a:srgbClr val="256886"/>
            </a:solidFill>
            <a:miter lim="800000"/>
            <a:headEnd/>
            <a:tailEnd/>
          </a:ln>
        </p:spPr>
        <p:txBody>
          <a:bodyPr lIns="72000" tIns="72000" rIns="72000" bIns="72000"/>
          <a:lstStyle/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Manufacturing hours,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Methods,</a:t>
            </a: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Packing &amp; transport,</a:t>
            </a: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Installation,</a:t>
            </a: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  <a:p>
            <a:pPr defTabSz="330200">
              <a:lnSpc>
                <a:spcPct val="100000"/>
              </a:lnSpc>
              <a:buFont typeface="Wingdings 2" pitchFamily="18" charset="2"/>
              <a:buNone/>
            </a:pPr>
            <a:r>
              <a:rPr lang="en-GB" altLang="ja-JP" sz="1000" b="1" dirty="0" smtClean="0">
                <a:solidFill>
                  <a:srgbClr val="000000"/>
                </a:solidFill>
                <a:ea typeface="MS Mincho" pitchFamily="49" charset="-128"/>
              </a:rPr>
              <a:t>- Start-up</a:t>
            </a:r>
            <a:endParaRPr lang="en-GB" altLang="ja-JP" sz="1000" b="1" dirty="0">
              <a:solidFill>
                <a:srgbClr val="000000"/>
              </a:solidFill>
              <a:ea typeface="MS Mincho" pitchFamily="49" charset="-128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s masques">
  <a:themeElements>
    <a:clrScheme name="Titre &amp; Fin Visuel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27351</TotalTime>
  <Words>826</Words>
  <Application>Microsoft Office PowerPoint</Application>
  <PresentationFormat>Affichage à l'écran (4:3)</PresentationFormat>
  <Paragraphs>273</Paragraphs>
  <Slides>16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mes masques</vt:lpstr>
      <vt:lpstr>Diapositive 1</vt:lpstr>
      <vt:lpstr>Diapositive 2</vt:lpstr>
      <vt:lpstr>DTC Work packages &amp; staffing  </vt:lpstr>
      <vt:lpstr>WG #1 &amp; #2</vt:lpstr>
      <vt:lpstr>WG #3</vt:lpstr>
      <vt:lpstr>Diapositive 6</vt:lpstr>
      <vt:lpstr>WG #4</vt:lpstr>
      <vt:lpstr>Diapositive 8</vt:lpstr>
      <vt:lpstr>WG #5</vt:lpstr>
      <vt:lpstr>Diapositive 10</vt:lpstr>
      <vt:lpstr>Diapositive 11</vt:lpstr>
      <vt:lpstr>WG #6</vt:lpstr>
      <vt:lpstr>Diapositive 13</vt:lpstr>
      <vt:lpstr>Diapositive 14</vt:lpstr>
      <vt:lpstr>WG #7</vt:lpstr>
      <vt:lpstr>Diapositive 16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Gabriel Constantin</dc:creator>
  <cp:lastModifiedBy>pierre.roux</cp:lastModifiedBy>
  <cp:revision>623</cp:revision>
  <dcterms:created xsi:type="dcterms:W3CDTF">2004-09-22T12:54:51Z</dcterms:created>
  <dcterms:modified xsi:type="dcterms:W3CDTF">2015-03-17T13:12:16Z</dcterms:modified>
</cp:coreProperties>
</file>