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58" r:id="rId3"/>
    <p:sldMasterId id="2147483656" r:id="rId4"/>
  </p:sldMasterIdLst>
  <p:notesMasterIdLst>
    <p:notesMasterId r:id="rId13"/>
  </p:notesMasterIdLst>
  <p:handoutMasterIdLst>
    <p:handoutMasterId r:id="rId14"/>
  </p:handoutMasterIdLst>
  <p:sldIdLst>
    <p:sldId id="291" r:id="rId5"/>
    <p:sldId id="299" r:id="rId6"/>
    <p:sldId id="301" r:id="rId7"/>
    <p:sldId id="292" r:id="rId8"/>
    <p:sldId id="294" r:id="rId9"/>
    <p:sldId id="298" r:id="rId10"/>
    <p:sldId id="296" r:id="rId11"/>
    <p:sldId id="297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66FF"/>
    <a:srgbClr val="CC9B00"/>
    <a:srgbClr val="000000"/>
    <a:srgbClr val="9900CC"/>
    <a:srgbClr val="55555A"/>
    <a:srgbClr val="508273"/>
    <a:srgbClr val="87A09B"/>
    <a:srgbClr val="A5AAA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71" autoAdjust="0"/>
    <p:restoredTop sz="95677" autoAdjust="0"/>
  </p:normalViewPr>
  <p:slideViewPr>
    <p:cSldViewPr>
      <p:cViewPr>
        <p:scale>
          <a:sx n="75" d="100"/>
          <a:sy n="75" d="100"/>
        </p:scale>
        <p:origin x="-248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38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ECFEE5-9E93-45A7-99DE-5518867B32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5B365D-767A-4949-92AD-9FAB1BBC16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FA46F-0E63-4F44-8107-FA7EB36969DD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 userDrawn="1"/>
        </p:nvGrpSpPr>
        <p:grpSpPr bwMode="auto">
          <a:xfrm>
            <a:off x="0" y="1052513"/>
            <a:ext cx="8532813" cy="5113337"/>
            <a:chOff x="0" y="663"/>
            <a:chExt cx="5375" cy="3221"/>
          </a:xfrm>
        </p:grpSpPr>
        <p:sp>
          <p:nvSpPr>
            <p:cNvPr id="5" name="Line 26"/>
            <p:cNvSpPr>
              <a:spLocks noChangeShapeType="1"/>
            </p:cNvSpPr>
            <p:nvPr userDrawn="1"/>
          </p:nvSpPr>
          <p:spPr bwMode="auto">
            <a:xfrm flipH="1">
              <a:off x="0" y="663"/>
              <a:ext cx="340" cy="0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Line 27"/>
            <p:cNvSpPr>
              <a:spLocks noChangeShapeType="1"/>
            </p:cNvSpPr>
            <p:nvPr userDrawn="1"/>
          </p:nvSpPr>
          <p:spPr bwMode="auto">
            <a:xfrm flipH="1">
              <a:off x="0" y="3884"/>
              <a:ext cx="5375" cy="0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Line 28"/>
            <p:cNvSpPr>
              <a:spLocks noChangeShapeType="1"/>
            </p:cNvSpPr>
            <p:nvPr userDrawn="1"/>
          </p:nvSpPr>
          <p:spPr bwMode="auto">
            <a:xfrm>
              <a:off x="0" y="663"/>
              <a:ext cx="0" cy="3221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Line 29"/>
            <p:cNvSpPr>
              <a:spLocks noChangeShapeType="1"/>
            </p:cNvSpPr>
            <p:nvPr userDrawn="1"/>
          </p:nvSpPr>
          <p:spPr bwMode="auto">
            <a:xfrm>
              <a:off x="5375" y="1480"/>
              <a:ext cx="0" cy="2404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750" y="549275"/>
            <a:ext cx="8604250" cy="1800225"/>
          </a:xfrm>
          <a:prstGeom prst="rect">
            <a:avLst/>
          </a:prstGeom>
          <a:solidFill>
            <a:srgbClr val="0060A1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fld id="{C2D5EB68-E12D-41D2-B909-AFD58C77F60B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defRPr/>
              </a:pPr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1" name="Rectangle 44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12" name="Group 45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3" name="Line 46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Line 47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Line 48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Line 49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17" name="Picture 51" descr="logo ALGroup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1196975"/>
            <a:ext cx="7561262" cy="863600"/>
          </a:xfrm>
        </p:spPr>
        <p:txBody>
          <a:bodyPr anchor="ctr"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103429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631825"/>
            <a:ext cx="7561262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18" name="Rectangle 4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19" name="Rectangle 50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6388" y="257175"/>
            <a:ext cx="2058987" cy="5908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4663" y="257175"/>
            <a:ext cx="6029325" cy="5908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257175"/>
            <a:ext cx="8229600" cy="5857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775" y="257175"/>
            <a:ext cx="8229600" cy="58578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8229600" cy="244633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4663" y="3717925"/>
            <a:ext cx="8229600" cy="24479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750" y="549275"/>
            <a:ext cx="8604250" cy="1800225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5" name="Group 28"/>
          <p:cNvGrpSpPr>
            <a:grpSpLocks/>
          </p:cNvGrpSpPr>
          <p:nvPr userDrawn="1"/>
        </p:nvGrpSpPr>
        <p:grpSpPr bwMode="auto">
          <a:xfrm>
            <a:off x="0" y="1052513"/>
            <a:ext cx="8532813" cy="5113337"/>
            <a:chOff x="0" y="663"/>
            <a:chExt cx="5375" cy="3221"/>
          </a:xfrm>
        </p:grpSpPr>
        <p:sp>
          <p:nvSpPr>
            <p:cNvPr id="6" name="Line 29"/>
            <p:cNvSpPr>
              <a:spLocks noChangeShapeType="1"/>
            </p:cNvSpPr>
            <p:nvPr userDrawn="1"/>
          </p:nvSpPr>
          <p:spPr bwMode="auto">
            <a:xfrm flipH="1">
              <a:off x="0" y="663"/>
              <a:ext cx="340" cy="0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Line 30"/>
            <p:cNvSpPr>
              <a:spLocks noChangeShapeType="1"/>
            </p:cNvSpPr>
            <p:nvPr userDrawn="1"/>
          </p:nvSpPr>
          <p:spPr bwMode="auto">
            <a:xfrm flipH="1">
              <a:off x="0" y="3884"/>
              <a:ext cx="5375" cy="0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Line 31"/>
            <p:cNvSpPr>
              <a:spLocks noChangeShapeType="1"/>
            </p:cNvSpPr>
            <p:nvPr userDrawn="1"/>
          </p:nvSpPr>
          <p:spPr bwMode="auto">
            <a:xfrm>
              <a:off x="0" y="663"/>
              <a:ext cx="0" cy="3221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Line 32"/>
            <p:cNvSpPr>
              <a:spLocks noChangeShapeType="1"/>
            </p:cNvSpPr>
            <p:nvPr userDrawn="1"/>
          </p:nvSpPr>
          <p:spPr bwMode="auto">
            <a:xfrm>
              <a:off x="5375" y="1480"/>
              <a:ext cx="0" cy="2404"/>
            </a:xfrm>
            <a:prstGeom prst="line">
              <a:avLst/>
            </a:prstGeom>
            <a:noFill/>
            <a:ln w="3175">
              <a:solidFill>
                <a:srgbClr val="0060A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fld id="{3013960B-C321-41F7-B581-E3C5EE5CD3B1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defRPr/>
              </a:pPr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1" name="Rectangle 47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12" name="Group 48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3" name="Line 49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Line 50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Line 51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Line 52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17" name="Picture 54" descr="logo ALGroup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1196975"/>
            <a:ext cx="7561262" cy="863600"/>
          </a:xfrm>
        </p:spPr>
        <p:txBody>
          <a:bodyPr anchor="ctr"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105477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631825"/>
            <a:ext cx="7561262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18" name="Rectangle 4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19" name="Rectangle 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6388" y="257175"/>
            <a:ext cx="2058987" cy="5908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4663" y="257175"/>
            <a:ext cx="6029325" cy="5908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fond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79650"/>
            <a:ext cx="8534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49275" y="1765300"/>
            <a:ext cx="8594725" cy="1808163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7" name="Picture 13" descr="logo ALaB&amp;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476250"/>
            <a:ext cx="2879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0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1882775"/>
            <a:ext cx="7561262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101381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2409825"/>
            <a:ext cx="7561262" cy="94773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6388" y="257175"/>
            <a:ext cx="2058987" cy="5908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4663" y="257175"/>
            <a:ext cx="6029325" cy="5908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ond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79650"/>
            <a:ext cx="85344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750" y="1762125"/>
            <a:ext cx="8604250" cy="1954213"/>
          </a:xfrm>
          <a:prstGeom prst="rect">
            <a:avLst/>
          </a:prstGeom>
          <a:solidFill>
            <a:srgbClr val="0060A1">
              <a:alpha val="8999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31" descr="logo ALaB&amp;T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476250"/>
            <a:ext cx="28797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Espace réservé du titre 1"/>
          <p:cNvSpPr>
            <a:spLocks noGrp="1"/>
          </p:cNvSpPr>
          <p:nvPr>
            <p:ph type="ctrTitle"/>
          </p:nvPr>
        </p:nvSpPr>
        <p:spPr>
          <a:xfrm>
            <a:off x="1042988" y="1882775"/>
            <a:ext cx="7561262" cy="504825"/>
          </a:xfrm>
        </p:spPr>
        <p:txBody>
          <a:bodyPr/>
          <a:lstStyle>
            <a:lvl1pPr>
              <a:lnSpc>
                <a:spcPct val="90000"/>
              </a:lnSpc>
              <a:defRPr sz="3500"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77829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42988" y="2409825"/>
            <a:ext cx="7561262" cy="947738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 sz="3500">
                <a:solidFill>
                  <a:srgbClr val="82CDF0"/>
                </a:solidFill>
              </a:defRPr>
            </a:lvl1pPr>
          </a:lstStyle>
          <a:p>
            <a:r>
              <a:rPr lang="en-GB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4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65663" y="1119188"/>
            <a:ext cx="4038600" cy="5046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6388" y="257175"/>
            <a:ext cx="2058987" cy="59086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4663" y="257175"/>
            <a:ext cx="6029325" cy="59086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3" name="Espace réservé du pied de page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1608138" y="6453188"/>
            <a:ext cx="1584325" cy="166687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2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1101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fld id="{A0BE07B4-E70E-4199-9A76-AF9B1FF5E262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defRPr/>
              </a:pPr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02409" name="Line 9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410" name="Line 10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411" name="Line 11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2412" name="Line 12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pic>
        <p:nvPicPr>
          <p:cNvPr id="1033" name="Picture 16" descr="logo ALGroup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pied de page 3"/>
          <p:cNvSpPr>
            <a:spLocks noGrp="1"/>
          </p:cNvSpPr>
          <p:nvPr userDrawn="1">
            <p:ph type="ftr" sz="quarter" idx="3"/>
          </p:nvPr>
        </p:nvSpPr>
        <p:spPr>
          <a:xfrm>
            <a:off x="1660525" y="6451600"/>
            <a:ext cx="1584325" cy="166688"/>
          </a:xfrm>
          <a:prstGeom prst="rect">
            <a:avLst/>
          </a:prstGeom>
          <a:noFill/>
        </p:spPr>
        <p:txBody>
          <a:bodyPr/>
          <a:lstStyle>
            <a:lvl1pPr algn="ctr">
              <a:defRPr lang="en-GB" sz="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dirty="0" smtClean="0"/>
              <a:t>DTC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0" r:id="rId1"/>
    <p:sldLayoutId id="2147484881" r:id="rId2"/>
    <p:sldLayoutId id="2147484882" r:id="rId3"/>
    <p:sldLayoutId id="2147484883" r:id="rId4"/>
    <p:sldLayoutId id="2147484884" r:id="rId5"/>
    <p:sldLayoutId id="2147484848" r:id="rId6"/>
    <p:sldLayoutId id="2147484849" r:id="rId7"/>
    <p:sldLayoutId id="2147484885" r:id="rId8"/>
    <p:sldLayoutId id="2147484886" r:id="rId9"/>
    <p:sldLayoutId id="2147484887" r:id="rId10"/>
    <p:sldLayoutId id="2147484888" r:id="rId11"/>
    <p:sldLayoutId id="2147484889" r:id="rId12"/>
    <p:sldLayoutId id="2147484890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205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446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1101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fld id="{658168A9-3F03-4FD6-9E2B-19D9E6D94750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defRPr/>
              </a:pPr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4466" name="Rectangle 18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2056" name="Group 19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04468" name="Line 20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69" name="Line 21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70" name="Line 22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71" name="Line 23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447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8138" y="6453188"/>
            <a:ext cx="15843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2058" name="Picture 25" descr="logo ALGroup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307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03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1101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fld id="{52C6B184-BFEB-44FF-B486-9D4D2E909DEC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defRPr/>
              </a:pPr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3080" name="Group 19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100372" name="Line 20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373" name="Line 21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374" name="Line 22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0375" name="Line 23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03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8138" y="6453188"/>
            <a:ext cx="15843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3082" name="Picture 25" descr="logo ALGroup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2" r:id="rId1"/>
    <p:sldLayoutId id="2147484860" r:id="rId2"/>
    <p:sldLayoutId id="2147484861" r:id="rId3"/>
    <p:sldLayoutId id="2147484862" r:id="rId4"/>
    <p:sldLayoutId id="2147484863" r:id="rId5"/>
    <p:sldLayoutId id="2147484864" r:id="rId6"/>
    <p:sldLayoutId id="2147484865" r:id="rId7"/>
    <p:sldLayoutId id="2147484866" r:id="rId8"/>
    <p:sldLayoutId id="2147484867" r:id="rId9"/>
    <p:sldLayoutId id="2147484868" r:id="rId10"/>
    <p:sldLayoutId id="214748486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1300" y="250825"/>
            <a:ext cx="8902700" cy="5857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09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4663" y="1119188"/>
            <a:ext cx="82296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410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85775" y="257175"/>
            <a:ext cx="8229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76829" name="Rectangle 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453188"/>
            <a:ext cx="11017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US" dirty="0" smtClean="0"/>
              <a:t>12/03/2015</a:t>
            </a:r>
            <a:endParaRPr lang="en-GB" dirty="0"/>
          </a:p>
        </p:txBody>
      </p:sp>
      <p:sp>
        <p:nvSpPr>
          <p:cNvPr id="12" name="Espace réservé du numéro de diapositive 5"/>
          <p:cNvSpPr>
            <a:spLocks/>
          </p:cNvSpPr>
          <p:nvPr userDrawn="1"/>
        </p:nvSpPr>
        <p:spPr bwMode="auto">
          <a:xfrm>
            <a:off x="250825" y="6438900"/>
            <a:ext cx="179388" cy="179388"/>
          </a:xfrm>
          <a:prstGeom prst="rect">
            <a:avLst/>
          </a:prstGeom>
          <a:solidFill>
            <a:srgbClr val="0060A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457200">
              <a:defRPr/>
            </a:pPr>
            <a:fld id="{E9F78964-BC69-4A8C-BD93-8904192181D2}" type="slidenum">
              <a:rPr lang="en-GB" sz="800" b="1">
                <a:solidFill>
                  <a:srgbClr val="FFFFFF"/>
                </a:solidFill>
                <a:ea typeface="ＭＳ Ｐゴシック" charset="-128"/>
                <a:cs typeface="Arial" charset="0"/>
              </a:rPr>
              <a:pPr algn="ctr" defTabSz="457200">
                <a:defRPr/>
              </a:pPr>
              <a:t>‹#›</a:t>
            </a:fld>
            <a:endParaRPr lang="en-GB" sz="800" b="1">
              <a:solidFill>
                <a:srgbClr val="FFFFFF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6831" name="Rectangle 31"/>
          <p:cNvSpPr>
            <a:spLocks noChangeArrowheads="1"/>
          </p:cNvSpPr>
          <p:nvPr userDrawn="1"/>
        </p:nvSpPr>
        <p:spPr bwMode="auto">
          <a:xfrm>
            <a:off x="3535363" y="6453188"/>
            <a:ext cx="4098925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r>
              <a:rPr lang="en-GB" sz="800" b="1"/>
              <a:t>Air Liquide, world leader in gases for industry, health and the environment</a:t>
            </a:r>
          </a:p>
        </p:txBody>
      </p:sp>
      <p:grpSp>
        <p:nvGrpSpPr>
          <p:cNvPr id="4104" name="Group 32"/>
          <p:cNvGrpSpPr>
            <a:grpSpLocks/>
          </p:cNvGrpSpPr>
          <p:nvPr userDrawn="1"/>
        </p:nvGrpSpPr>
        <p:grpSpPr bwMode="auto">
          <a:xfrm>
            <a:off x="250825" y="6391275"/>
            <a:ext cx="7378700" cy="277813"/>
            <a:chOff x="158" y="4026"/>
            <a:chExt cx="4648" cy="175"/>
          </a:xfrm>
        </p:grpSpPr>
        <p:sp>
          <p:nvSpPr>
            <p:cNvPr id="76833" name="Line 33"/>
            <p:cNvSpPr>
              <a:spLocks noChangeShapeType="1"/>
            </p:cNvSpPr>
            <p:nvPr userDrawn="1"/>
          </p:nvSpPr>
          <p:spPr bwMode="auto">
            <a:xfrm>
              <a:off x="158" y="4026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4" name="Line 34"/>
            <p:cNvSpPr>
              <a:spLocks noChangeShapeType="1"/>
            </p:cNvSpPr>
            <p:nvPr userDrawn="1"/>
          </p:nvSpPr>
          <p:spPr bwMode="auto">
            <a:xfrm>
              <a:off x="158" y="4201"/>
              <a:ext cx="4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5" name="Line 35"/>
            <p:cNvSpPr>
              <a:spLocks noChangeShapeType="1"/>
            </p:cNvSpPr>
            <p:nvPr userDrawn="1"/>
          </p:nvSpPr>
          <p:spPr bwMode="auto">
            <a:xfrm>
              <a:off x="2018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6836" name="Line 36"/>
            <p:cNvSpPr>
              <a:spLocks noChangeShapeType="1"/>
            </p:cNvSpPr>
            <p:nvPr userDrawn="1"/>
          </p:nvSpPr>
          <p:spPr bwMode="auto">
            <a:xfrm>
              <a:off x="1002" y="405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76837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8138" y="6453188"/>
            <a:ext cx="15843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pPr>
              <a:defRPr/>
            </a:pPr>
            <a:r>
              <a:rPr lang="en-GB" dirty="0" smtClean="0"/>
              <a:t>DTC</a:t>
            </a:r>
            <a:endParaRPr lang="en-GB" dirty="0"/>
          </a:p>
        </p:txBody>
      </p:sp>
      <p:pic>
        <p:nvPicPr>
          <p:cNvPr id="4106" name="Picture 38" descr="logo ALGroup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7812088" y="6348413"/>
            <a:ext cx="10969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870" r:id="rId2"/>
    <p:sldLayoutId id="2147484871" r:id="rId3"/>
    <p:sldLayoutId id="2147484872" r:id="rId4"/>
    <p:sldLayoutId id="2147484873" r:id="rId5"/>
    <p:sldLayoutId id="2147484874" r:id="rId6"/>
    <p:sldLayoutId id="2147484875" r:id="rId7"/>
    <p:sldLayoutId id="2147484876" r:id="rId8"/>
    <p:sldLayoutId id="2147484877" r:id="rId9"/>
    <p:sldLayoutId id="2147484878" r:id="rId10"/>
    <p:sldLayoutId id="214748487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Arial" charset="0"/>
        <a:buChar char="■"/>
        <a:tabLst>
          <a:tab pos="1746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8288" algn="l" rtl="0" eaLnBrk="0" fontAlgn="base" hangingPunct="0">
        <a:spcBef>
          <a:spcPct val="20000"/>
        </a:spcBef>
        <a:spcAft>
          <a:spcPct val="0"/>
        </a:spcAft>
        <a:buClr>
          <a:srgbClr val="0060A1"/>
        </a:buClr>
        <a:buFont typeface="Wingdings 2" pitchFamily="18" charset="2"/>
        <a:buChar char="¦"/>
        <a:tabLst>
          <a:tab pos="174625" algn="l"/>
        </a:tabLst>
        <a:defRPr>
          <a:solidFill>
            <a:schemeClr val="tx1"/>
          </a:solidFill>
          <a:latin typeface="+mn-lt"/>
        </a:defRPr>
      </a:lvl2pPr>
      <a:lvl3pPr marL="107791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■"/>
        <a:tabLst>
          <a:tab pos="174625" algn="l"/>
        </a:tabLst>
        <a:defRPr sz="1600">
          <a:solidFill>
            <a:schemeClr val="tx1"/>
          </a:solidFill>
          <a:latin typeface="+mn-lt"/>
        </a:defRPr>
      </a:lvl3pPr>
      <a:lvl4pPr marL="1436688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4pPr>
      <a:lvl5pPr marL="1795463" indent="-1793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5pPr>
      <a:lvl6pPr marL="22526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6pPr>
      <a:lvl7pPr marL="27098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7pPr>
      <a:lvl8pPr marL="31670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8pPr>
      <a:lvl9pPr marL="3624263" indent="-179388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-"/>
        <a:tabLst>
          <a:tab pos="174625" algn="l"/>
        </a:tabLst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Design To Cost</a:t>
            </a:r>
          </a:p>
        </p:txBody>
      </p:sp>
      <p:sp>
        <p:nvSpPr>
          <p:cNvPr id="20484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Product Overview</a:t>
            </a:r>
          </a:p>
        </p:txBody>
      </p:sp>
      <p:sp>
        <p:nvSpPr>
          <p:cNvPr id="20485" name="Espace réservé du pied de page 4"/>
          <p:cNvSpPr txBox="1">
            <a:spLocks noGrp="1"/>
          </p:cNvSpPr>
          <p:nvPr/>
        </p:nvSpPr>
        <p:spPr bwMode="auto">
          <a:xfrm>
            <a:off x="1042988" y="2882900"/>
            <a:ext cx="75565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57200"/>
            <a:r>
              <a:rPr lang="en-GB" sz="1000" dirty="0" err="1" smtClean="0">
                <a:solidFill>
                  <a:schemeClr val="bg1"/>
                </a:solidFill>
                <a:ea typeface="ＭＳ Ｐゴシック" charset="-128"/>
                <a:cs typeface="Arial" charset="0"/>
              </a:rPr>
              <a:t>Sassenage</a:t>
            </a:r>
            <a:r>
              <a:rPr lang="en-GB" sz="1000" dirty="0" smtClean="0">
                <a:solidFill>
                  <a:schemeClr val="bg1"/>
                </a:solidFill>
                <a:ea typeface="ＭＳ Ｐゴシック" charset="-128"/>
                <a:cs typeface="Arial" charset="0"/>
              </a:rPr>
              <a:t>, 28/03/2015   l</a:t>
            </a:r>
            <a:endParaRPr lang="en-GB" sz="1000" dirty="0">
              <a:solidFill>
                <a:schemeClr val="bg1"/>
              </a:solidFill>
              <a:ea typeface="ＭＳ Ｐゴシック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OVERALL FUNCTIONAL ANALYSIS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4" y="836712"/>
            <a:ext cx="6048672" cy="533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FUNCTIONAL ANALYSIS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0108" y="1052736"/>
            <a:ext cx="7640324" cy="532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572000" y="1052736"/>
            <a:ext cx="4273360" cy="2448271"/>
            <a:chOff x="3275856" y="1196752"/>
            <a:chExt cx="5507887" cy="31555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275856" y="1196752"/>
              <a:ext cx="5507887" cy="3155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ounded Rectangle 17"/>
            <p:cNvSpPr/>
            <p:nvPr/>
          </p:nvSpPr>
          <p:spPr bwMode="auto">
            <a:xfrm>
              <a:off x="3779912" y="2708920"/>
              <a:ext cx="504056" cy="504056"/>
            </a:xfrm>
            <a:prstGeom prst="round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5436096" y="2348880"/>
              <a:ext cx="504056" cy="504056"/>
            </a:xfrm>
            <a:prstGeom prst="round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6516216" y="1844824"/>
              <a:ext cx="504056" cy="504056"/>
            </a:xfrm>
            <a:prstGeom prst="round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err="1" smtClean="0"/>
              <a:t>Screw</a:t>
            </a:r>
            <a:r>
              <a:rPr lang="fr-FR" sz="2800" dirty="0" smtClean="0"/>
              <a:t> </a:t>
            </a:r>
            <a:r>
              <a:rPr lang="fr-FR" sz="2800" dirty="0" err="1" smtClean="0"/>
              <a:t>Compressor</a:t>
            </a:r>
            <a:endParaRPr lang="fr-FR" sz="2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7544" y="126876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Skid Assembly :</a:t>
            </a:r>
          </a:p>
        </p:txBody>
      </p:sp>
      <p:cxnSp>
        <p:nvCxnSpPr>
          <p:cNvPr id="10" name="Straight Arrow Connector 9"/>
          <p:cNvCxnSpPr>
            <a:stCxn id="14" idx="3"/>
            <a:endCxn id="18" idx="1"/>
          </p:cNvCxnSpPr>
          <p:nvPr/>
        </p:nvCxnSpPr>
        <p:spPr bwMode="auto">
          <a:xfrm flipV="1">
            <a:off x="1793294" y="2421509"/>
            <a:ext cx="3169784" cy="559474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>
            <a:stCxn id="14" idx="3"/>
            <a:endCxn id="19" idx="1"/>
          </p:cNvCxnSpPr>
          <p:nvPr/>
        </p:nvCxnSpPr>
        <p:spPr bwMode="auto">
          <a:xfrm flipV="1">
            <a:off x="1793294" y="2142167"/>
            <a:ext cx="4454754" cy="838816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611560" y="2780928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Screws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1560" y="2276872"/>
            <a:ext cx="1122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- Motors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7" idx="3"/>
            <a:endCxn id="25" idx="1"/>
          </p:cNvCxnSpPr>
          <p:nvPr/>
        </p:nvCxnSpPr>
        <p:spPr bwMode="auto">
          <a:xfrm flipV="1">
            <a:off x="1733983" y="1751090"/>
            <a:ext cx="5352089" cy="725837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8" name="Picture 2051"/>
          <p:cNvPicPr>
            <a:picLocks noChangeAspect="1" noChangeArrowheads="1"/>
          </p:cNvPicPr>
          <p:nvPr/>
        </p:nvPicPr>
        <p:blipFill>
          <a:blip r:embed="rId3" cstate="screen"/>
          <a:srcRect r="27863"/>
          <a:stretch>
            <a:fillRect/>
          </a:stretch>
        </p:blipFill>
        <p:spPr bwMode="auto">
          <a:xfrm>
            <a:off x="4644008" y="3789040"/>
            <a:ext cx="4211960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3789040"/>
            <a:ext cx="3816424" cy="24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Oil </a:t>
            </a:r>
            <a:r>
              <a:rPr lang="fr-FR" sz="2800" dirty="0" err="1" smtClean="0"/>
              <a:t>Removal</a:t>
            </a:r>
            <a:r>
              <a:rPr lang="fr-FR" sz="2800" dirty="0" smtClean="0"/>
              <a:t> System (</a:t>
            </a:r>
            <a:r>
              <a:rPr lang="fr-FR" sz="2800" dirty="0" err="1" smtClean="0"/>
              <a:t>incl</a:t>
            </a:r>
            <a:r>
              <a:rPr lang="fr-FR" sz="2800" dirty="0" smtClean="0"/>
              <a:t> pressure control valves)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00808"/>
            <a:ext cx="4499992" cy="373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052736"/>
            <a:ext cx="4499992" cy="4817859"/>
          </a:xfrm>
          <a:prstGeom prst="rect">
            <a:avLst/>
          </a:prstGeom>
          <a:ln w="19050">
            <a:noFill/>
            <a:headEnd type="none" w="med" len="med"/>
            <a:tailEnd type="triangle" w="med" len="med"/>
          </a:ln>
        </p:spPr>
      </p:pic>
      <p:sp>
        <p:nvSpPr>
          <p:cNvPr id="83" name="TextBox 82"/>
          <p:cNvSpPr txBox="1"/>
          <p:nvPr/>
        </p:nvSpPr>
        <p:spPr>
          <a:xfrm>
            <a:off x="0" y="1124744"/>
            <a:ext cx="1763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Coalescers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020272" y="3284984"/>
            <a:ext cx="1512168" cy="1872208"/>
          </a:xfrm>
          <a:prstGeom prst="rect">
            <a:avLst/>
          </a:prstGeom>
          <a:solidFill>
            <a:srgbClr val="FF0000">
              <a:alpha val="34902"/>
            </a:srgbClr>
          </a:solidFill>
          <a:ln w="3175" cap="flat" cmpd="sng" algn="ctr">
            <a:solidFill>
              <a:srgbClr val="FF0000">
                <a:alpha val="41176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724128" y="5877272"/>
            <a:ext cx="341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Control Compressors Pressures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7" name="Straight Arrow Connector 86"/>
          <p:cNvCxnSpPr>
            <a:stCxn id="85" idx="0"/>
          </p:cNvCxnSpPr>
          <p:nvPr/>
        </p:nvCxnSpPr>
        <p:spPr bwMode="auto">
          <a:xfrm flipV="1">
            <a:off x="7434064" y="5085184"/>
            <a:ext cx="450304" cy="792088"/>
          </a:xfrm>
          <a:prstGeom prst="straightConnector1">
            <a:avLst/>
          </a:prstGeom>
          <a:solidFill>
            <a:schemeClr val="folHlink"/>
          </a:solidFill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3" idx="2"/>
          </p:cNvCxnSpPr>
          <p:nvPr/>
        </p:nvCxnSpPr>
        <p:spPr bwMode="auto">
          <a:xfrm flipH="1">
            <a:off x="539552" y="1524854"/>
            <a:ext cx="342292" cy="1328082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7164288" y="908720"/>
            <a:ext cx="197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Charcoal Tower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207896" y="198884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Dryer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5" name="Straight Arrow Connector 94"/>
          <p:cNvCxnSpPr>
            <a:stCxn id="94" idx="1"/>
          </p:cNvCxnSpPr>
          <p:nvPr/>
        </p:nvCxnSpPr>
        <p:spPr bwMode="auto">
          <a:xfrm flipH="1">
            <a:off x="7812360" y="2188895"/>
            <a:ext cx="395536" cy="695979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flipH="1">
            <a:off x="7740352" y="1196752"/>
            <a:ext cx="395536" cy="695979"/>
          </a:xfrm>
          <a:prstGeom prst="straightConnector1">
            <a:avLst/>
          </a:prstGeom>
          <a:solidFill>
            <a:schemeClr val="folHlink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Cold Box (Ø~3m, L~12m)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7508" y="908720"/>
            <a:ext cx="75569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5949280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Nota: In this project, we use LN2 precooling (less turbines)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588224" y="1052736"/>
            <a:ext cx="2201903" cy="271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Cold Box + Distribution box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755576" y="1124744"/>
            <a:ext cx="6048672" cy="2952328"/>
            <a:chOff x="179512" y="836712"/>
            <a:chExt cx="9484292" cy="462923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 b="16779"/>
            <a:stretch>
              <a:fillRect/>
            </a:stretch>
          </p:blipFill>
          <p:spPr bwMode="auto">
            <a:xfrm>
              <a:off x="179512" y="836712"/>
              <a:ext cx="6848474" cy="462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>
              <a:stCxn id="7" idx="1"/>
              <a:endCxn id="15" idx="3"/>
            </p:cNvCxnSpPr>
            <p:nvPr/>
          </p:nvCxnSpPr>
          <p:spPr bwMode="auto">
            <a:xfrm flipH="1" flipV="1">
              <a:off x="5187926" y="1421769"/>
              <a:ext cx="2556438" cy="19093"/>
            </a:xfrm>
            <a:prstGeom prst="straightConnector1">
              <a:avLst/>
            </a:prstGeom>
            <a:solidFill>
              <a:schemeClr val="folHlink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" name="Straight Arrow Connector 11"/>
            <p:cNvCxnSpPr>
              <a:stCxn id="7" idx="1"/>
              <a:endCxn id="16" idx="3"/>
            </p:cNvCxnSpPr>
            <p:nvPr/>
          </p:nvCxnSpPr>
          <p:spPr bwMode="auto">
            <a:xfrm flipH="1">
              <a:off x="5259933" y="1440862"/>
              <a:ext cx="2484431" cy="268938"/>
            </a:xfrm>
            <a:prstGeom prst="straightConnector1">
              <a:avLst/>
            </a:prstGeom>
            <a:solidFill>
              <a:schemeClr val="folHlink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5115917" y="1385764"/>
              <a:ext cx="72008" cy="7200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187925" y="1673796"/>
              <a:ext cx="72008" cy="7200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331941" y="2033836"/>
              <a:ext cx="72008" cy="7200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331941" y="2465884"/>
              <a:ext cx="72008" cy="7200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691981" y="3906044"/>
              <a:ext cx="72008" cy="7200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5763989" y="4338092"/>
              <a:ext cx="72008" cy="7200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Arrow Connector 23"/>
            <p:cNvCxnSpPr>
              <a:stCxn id="7" idx="1"/>
              <a:endCxn id="17" idx="3"/>
            </p:cNvCxnSpPr>
            <p:nvPr/>
          </p:nvCxnSpPr>
          <p:spPr bwMode="auto">
            <a:xfrm flipH="1">
              <a:off x="5403948" y="1440862"/>
              <a:ext cx="2340416" cy="628978"/>
            </a:xfrm>
            <a:prstGeom prst="straightConnector1">
              <a:avLst/>
            </a:prstGeom>
            <a:solidFill>
              <a:schemeClr val="folHlink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7" name="Straight Arrow Connector 26"/>
            <p:cNvCxnSpPr>
              <a:stCxn id="7" idx="1"/>
              <a:endCxn id="18" idx="3"/>
            </p:cNvCxnSpPr>
            <p:nvPr/>
          </p:nvCxnSpPr>
          <p:spPr bwMode="auto">
            <a:xfrm flipH="1">
              <a:off x="5403948" y="1440862"/>
              <a:ext cx="2340416" cy="1061027"/>
            </a:xfrm>
            <a:prstGeom prst="straightConnector1">
              <a:avLst/>
            </a:prstGeom>
            <a:solidFill>
              <a:schemeClr val="folHlink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>
              <a:stCxn id="7" idx="1"/>
              <a:endCxn id="19" idx="0"/>
            </p:cNvCxnSpPr>
            <p:nvPr/>
          </p:nvCxnSpPr>
          <p:spPr bwMode="auto">
            <a:xfrm flipH="1">
              <a:off x="5727984" y="1440862"/>
              <a:ext cx="2016380" cy="2465181"/>
            </a:xfrm>
            <a:prstGeom prst="straightConnector1">
              <a:avLst/>
            </a:prstGeom>
            <a:solidFill>
              <a:schemeClr val="folHlink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3" name="Straight Arrow Connector 32"/>
            <p:cNvCxnSpPr>
              <a:stCxn id="7" idx="1"/>
              <a:endCxn id="20" idx="0"/>
            </p:cNvCxnSpPr>
            <p:nvPr/>
          </p:nvCxnSpPr>
          <p:spPr bwMode="auto">
            <a:xfrm flipH="1">
              <a:off x="5799993" y="1440862"/>
              <a:ext cx="1944371" cy="2897230"/>
            </a:xfrm>
            <a:prstGeom prst="straightConnector1">
              <a:avLst/>
            </a:prstGeom>
            <a:solidFill>
              <a:schemeClr val="folHlink"/>
            </a:solidFill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7744364" y="1175437"/>
              <a:ext cx="1919440" cy="5308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 Turbines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4293096"/>
            <a:ext cx="2592288" cy="151840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71600" y="4293096"/>
            <a:ext cx="2232248" cy="15267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1" name="TextBox 90"/>
          <p:cNvSpPr txBox="1"/>
          <p:nvPr/>
        </p:nvSpPr>
        <p:spPr>
          <a:xfrm>
            <a:off x="539552" y="602128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Nota : Distribution box is not always needed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12/03/2015</a:t>
            </a:r>
            <a:endParaRPr lang="en-GB" dirty="0" smtClean="0"/>
          </a:p>
        </p:txBody>
      </p:sp>
      <p:sp>
        <p:nvSpPr>
          <p:cNvPr id="2150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dirty="0" smtClean="0"/>
              <a:t>DTC</a:t>
            </a:r>
          </a:p>
        </p:txBody>
      </p:sp>
      <p:sp>
        <p:nvSpPr>
          <p:cNvPr id="2150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dirty="0" smtClean="0"/>
              <a:t>ALAT </a:t>
            </a:r>
            <a:r>
              <a:rPr lang="fr-FR" sz="2800" dirty="0" err="1" smtClean="0"/>
              <a:t>Manufacturing</a:t>
            </a:r>
            <a:r>
              <a:rPr lang="fr-FR" sz="2800" dirty="0" smtClean="0"/>
              <a:t> (Ø~3m, L~12m)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908720"/>
            <a:ext cx="8222903" cy="5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itre &amp; Slide Visuel">
  <a:themeElements>
    <a:clrScheme name="Intertitre &amp; Slide Visuel 12">
      <a:dk1>
        <a:srgbClr val="55555A"/>
      </a:dk1>
      <a:lt1>
        <a:srgbClr val="FFFFFF"/>
      </a:lt1>
      <a:dk2>
        <a:srgbClr val="005BA1"/>
      </a:dk2>
      <a:lt2>
        <a:srgbClr val="808080"/>
      </a:lt2>
      <a:accent1>
        <a:srgbClr val="7D82B4"/>
      </a:accent1>
      <a:accent2>
        <a:srgbClr val="003278"/>
      </a:accent2>
      <a:accent3>
        <a:srgbClr val="FFFFFF"/>
      </a:accent3>
      <a:accent4>
        <a:srgbClr val="47474C"/>
      </a:accent4>
      <a:accent5>
        <a:srgbClr val="BFC1D6"/>
      </a:accent5>
      <a:accent6>
        <a:srgbClr val="002C6C"/>
      </a:accent6>
      <a:hlink>
        <a:srgbClr val="969BC8"/>
      </a:hlink>
      <a:folHlink>
        <a:srgbClr val="82CDF0"/>
      </a:folHlink>
    </a:clrScheme>
    <a:fontScheme name="Intertitre &amp; Slide Vis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tertitre &amp; Slide Visuel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Visuel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titre &amp; Slide Filet">
  <a:themeElements>
    <a:clrScheme name="Intertitre &amp; Slide Filet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Intertitre &amp; Slide Fil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folHlink"/>
        </a:solidFill>
        <a:ln w="3175" cap="flat" cmpd="sng" algn="ctr">
          <a:solidFill>
            <a:srgbClr val="000000"/>
          </a:solidFill>
          <a:prstDash val="solid"/>
          <a:round/>
          <a:headEnd type="none" w="med" len="med"/>
          <a:tailEnd type="triangle" w="med" len="med"/>
        </a:ln>
        <a:effectLst/>
      </a:spPr>
      <a:bodyPr/>
      <a:lstStyle/>
    </a:lnDef>
  </a:objectDefaults>
  <a:extraClrSchemeLst>
    <a:extraClrScheme>
      <a:clrScheme name="Intertitre &amp; Slide Filet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ertitre &amp; Slide Filet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re &amp; Fin Filet">
  <a:themeElements>
    <a:clrScheme name="Titre &amp; Fin Filet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Titre &amp; Fin Fil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re &amp; Fin Filet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Filet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re &amp; Fin Visuel">
  <a:themeElements>
    <a:clrScheme name="Titre &amp; Fin Visuel 6">
      <a:dk1>
        <a:srgbClr val="55555A"/>
      </a:dk1>
      <a:lt1>
        <a:srgbClr val="FFFFFF"/>
      </a:lt1>
      <a:dk2>
        <a:srgbClr val="4FB000"/>
      </a:dk2>
      <a:lt2>
        <a:srgbClr val="C1DEC0"/>
      </a:lt2>
      <a:accent1>
        <a:srgbClr val="CBDA90"/>
      </a:accent1>
      <a:accent2>
        <a:srgbClr val="E64B4B"/>
      </a:accent2>
      <a:accent3>
        <a:srgbClr val="FFFFFF"/>
      </a:accent3>
      <a:accent4>
        <a:srgbClr val="47474C"/>
      </a:accent4>
      <a:accent5>
        <a:srgbClr val="E2EAC6"/>
      </a:accent5>
      <a:accent6>
        <a:srgbClr val="D04343"/>
      </a:accent6>
      <a:hlink>
        <a:srgbClr val="BFBFAF"/>
      </a:hlink>
      <a:folHlink>
        <a:srgbClr val="6A9A6C"/>
      </a:folHlink>
    </a:clrScheme>
    <a:fontScheme name="Titre &amp; Fin Vis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31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re &amp; Fin Visuel 1">
        <a:dk1>
          <a:srgbClr val="55555A"/>
        </a:dk1>
        <a:lt1>
          <a:srgbClr val="FFFFFF"/>
        </a:lt1>
        <a:dk2>
          <a:srgbClr val="005FA0"/>
        </a:dk2>
        <a:lt2>
          <a:srgbClr val="A5AAAA"/>
        </a:lt2>
        <a:accent1>
          <a:srgbClr val="82CDF0"/>
        </a:accent1>
        <a:accent2>
          <a:srgbClr val="7D82B4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7175A3"/>
        </a:accent6>
        <a:hlink>
          <a:srgbClr val="87A578"/>
        </a:hlink>
        <a:folHlink>
          <a:srgbClr val="E178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2">
        <a:dk1>
          <a:srgbClr val="55555A"/>
        </a:dk1>
        <a:lt1>
          <a:srgbClr val="FFFFFF"/>
        </a:lt1>
        <a:dk2>
          <a:srgbClr val="999B9D"/>
        </a:dk2>
        <a:lt2>
          <a:srgbClr val="BFD7CE"/>
        </a:lt2>
        <a:accent1>
          <a:srgbClr val="BEBCBD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DBDADB"/>
        </a:accent5>
        <a:accent6>
          <a:srgbClr val="D04343"/>
        </a:accent6>
        <a:hlink>
          <a:srgbClr val="ACC2D8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3">
        <a:dk1>
          <a:srgbClr val="55555A"/>
        </a:dk1>
        <a:lt1>
          <a:srgbClr val="FFFFFF"/>
        </a:lt1>
        <a:dk2>
          <a:srgbClr val="00B2DE"/>
        </a:dk2>
        <a:lt2>
          <a:srgbClr val="E1AF96"/>
        </a:lt2>
        <a:accent1>
          <a:srgbClr val="AFDEEE"/>
        </a:accent1>
        <a:accent2>
          <a:srgbClr val="A2C08E"/>
        </a:accent2>
        <a:accent3>
          <a:srgbClr val="FFFFFF"/>
        </a:accent3>
        <a:accent4>
          <a:srgbClr val="47474C"/>
        </a:accent4>
        <a:accent5>
          <a:srgbClr val="D4ECF5"/>
        </a:accent5>
        <a:accent6>
          <a:srgbClr val="92AE80"/>
        </a:accent6>
        <a:hlink>
          <a:srgbClr val="AACB2B"/>
        </a:hlink>
        <a:folHlink>
          <a:srgbClr val="E6551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4">
        <a:dk1>
          <a:srgbClr val="55555A"/>
        </a:dk1>
        <a:lt1>
          <a:srgbClr val="FFFFFF"/>
        </a:lt1>
        <a:dk2>
          <a:srgbClr val="AC0481"/>
        </a:dk2>
        <a:lt2>
          <a:srgbClr val="E1AF96"/>
        </a:lt2>
        <a:accent1>
          <a:srgbClr val="EA85AF"/>
        </a:accent1>
        <a:accent2>
          <a:srgbClr val="7DC3BE"/>
        </a:accent2>
        <a:accent3>
          <a:srgbClr val="FFFFFF"/>
        </a:accent3>
        <a:accent4>
          <a:srgbClr val="47474C"/>
        </a:accent4>
        <a:accent5>
          <a:srgbClr val="F3C2D4"/>
        </a:accent5>
        <a:accent6>
          <a:srgbClr val="71B0AC"/>
        </a:accent6>
        <a:hlink>
          <a:srgbClr val="5FB46E"/>
        </a:hlink>
        <a:folHlink>
          <a:srgbClr val="87A0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5">
        <a:dk1>
          <a:srgbClr val="55555A"/>
        </a:dk1>
        <a:lt1>
          <a:srgbClr val="FFFFFF"/>
        </a:lt1>
        <a:dk2>
          <a:srgbClr val="C4B200"/>
        </a:dk2>
        <a:lt2>
          <a:srgbClr val="D2D38A"/>
        </a:lt2>
        <a:accent1>
          <a:srgbClr val="EDDD7A"/>
        </a:accent1>
        <a:accent2>
          <a:srgbClr val="CF8C4B"/>
        </a:accent2>
        <a:accent3>
          <a:srgbClr val="FFFFFF"/>
        </a:accent3>
        <a:accent4>
          <a:srgbClr val="47474C"/>
        </a:accent4>
        <a:accent5>
          <a:srgbClr val="F4EBBE"/>
        </a:accent5>
        <a:accent6>
          <a:srgbClr val="BB7E43"/>
        </a:accent6>
        <a:hlink>
          <a:srgbClr val="F5AA00"/>
        </a:hlink>
        <a:folHlink>
          <a:srgbClr val="C6A4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6">
        <a:dk1>
          <a:srgbClr val="55555A"/>
        </a:dk1>
        <a:lt1>
          <a:srgbClr val="FFFFFF"/>
        </a:lt1>
        <a:dk2>
          <a:srgbClr val="4FB000"/>
        </a:dk2>
        <a:lt2>
          <a:srgbClr val="C1DEC0"/>
        </a:lt2>
        <a:accent1>
          <a:srgbClr val="CBDA90"/>
        </a:accent1>
        <a:accent2>
          <a:srgbClr val="E64B4B"/>
        </a:accent2>
        <a:accent3>
          <a:srgbClr val="FFFFFF"/>
        </a:accent3>
        <a:accent4>
          <a:srgbClr val="47474C"/>
        </a:accent4>
        <a:accent5>
          <a:srgbClr val="E2EAC6"/>
        </a:accent5>
        <a:accent6>
          <a:srgbClr val="D04343"/>
        </a:accent6>
        <a:hlink>
          <a:srgbClr val="BFBFAF"/>
        </a:hlink>
        <a:folHlink>
          <a:srgbClr val="6A9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8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60A1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B6CD"/>
        </a:accent5>
        <a:accent6>
          <a:srgbClr val="002C6C"/>
        </a:accent6>
        <a:hlink>
          <a:srgbClr val="7D82B4"/>
        </a:hlink>
        <a:folHlink>
          <a:srgbClr val="5555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9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003278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AAADBE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0">
        <a:dk1>
          <a:srgbClr val="000000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000000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1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82CDF0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C1E3F6"/>
        </a:accent5>
        <a:accent6>
          <a:srgbClr val="002C6C"/>
        </a:accent6>
        <a:hlink>
          <a:srgbClr val="969BC8"/>
        </a:hlink>
        <a:folHlink>
          <a:srgbClr val="7D82B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re &amp; Fin Visuel 12">
        <a:dk1>
          <a:srgbClr val="55555A"/>
        </a:dk1>
        <a:lt1>
          <a:srgbClr val="FFFFFF"/>
        </a:lt1>
        <a:dk2>
          <a:srgbClr val="005BA1"/>
        </a:dk2>
        <a:lt2>
          <a:srgbClr val="808080"/>
        </a:lt2>
        <a:accent1>
          <a:srgbClr val="7D82B4"/>
        </a:accent1>
        <a:accent2>
          <a:srgbClr val="003278"/>
        </a:accent2>
        <a:accent3>
          <a:srgbClr val="FFFFFF"/>
        </a:accent3>
        <a:accent4>
          <a:srgbClr val="47474C"/>
        </a:accent4>
        <a:accent5>
          <a:srgbClr val="BFC1D6"/>
        </a:accent5>
        <a:accent6>
          <a:srgbClr val="002C6C"/>
        </a:accent6>
        <a:hlink>
          <a:srgbClr val="969BC8"/>
        </a:hlink>
        <a:folHlink>
          <a:srgbClr val="82CDF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0A1"/>
      </a:accent1>
      <a:accent2>
        <a:srgbClr val="003278"/>
      </a:accent2>
      <a:accent3>
        <a:srgbClr val="FFFFFF"/>
      </a:accent3>
      <a:accent4>
        <a:srgbClr val="000000"/>
      </a:accent4>
      <a:accent5>
        <a:srgbClr val="AAB6CD"/>
      </a:accent5>
      <a:accent6>
        <a:srgbClr val="002C6C"/>
      </a:accent6>
      <a:hlink>
        <a:srgbClr val="7D82B4"/>
      </a:hlink>
      <a:folHlink>
        <a:srgbClr val="5555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 LIQUIDE-Related-Activities</Template>
  <TotalTime>4824</TotalTime>
  <Words>97</Words>
  <Application>Microsoft Office PowerPoint</Application>
  <PresentationFormat>On-screen Show (4:3)</PresentationFormat>
  <Paragraphs>35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Intertitre &amp; Slide Visuel</vt:lpstr>
      <vt:lpstr>Intertitre &amp; Slide Filet</vt:lpstr>
      <vt:lpstr>Titre &amp; Fin Filet</vt:lpstr>
      <vt:lpstr>Titre &amp; Fin Visuel</vt:lpstr>
      <vt:lpstr>Design To Cost</vt:lpstr>
      <vt:lpstr>OVERALL FUNCTIONAL ANALYSIS</vt:lpstr>
      <vt:lpstr>FUNCTIONAL ANALYSIS</vt:lpstr>
      <vt:lpstr>Screw Compressor</vt:lpstr>
      <vt:lpstr>Oil Removal System (incl pressure control valves)</vt:lpstr>
      <vt:lpstr>Cold Box (Ø~3m, L~12m)</vt:lpstr>
      <vt:lpstr>Cold Box + Distribution box</vt:lpstr>
      <vt:lpstr>ALAT Manufacturing (Ø~3m, L~12m)</vt:lpstr>
    </vt:vector>
  </TitlesOfParts>
  <Company>ALSEIS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anne.michaud</dc:creator>
  <cp:lastModifiedBy>Vincent Heloin</cp:lastModifiedBy>
  <cp:revision>269</cp:revision>
  <dcterms:created xsi:type="dcterms:W3CDTF">2012-03-23T16:21:07Z</dcterms:created>
  <dcterms:modified xsi:type="dcterms:W3CDTF">2015-03-12T15:29:47Z</dcterms:modified>
</cp:coreProperties>
</file>