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58" r:id="rId3"/>
    <p:sldMasterId id="2147483656" r:id="rId4"/>
  </p:sldMasterIdLst>
  <p:notesMasterIdLst>
    <p:notesMasterId r:id="rId14"/>
  </p:notesMasterIdLst>
  <p:handoutMasterIdLst>
    <p:handoutMasterId r:id="rId15"/>
  </p:handoutMasterIdLst>
  <p:sldIdLst>
    <p:sldId id="276" r:id="rId5"/>
    <p:sldId id="282" r:id="rId6"/>
    <p:sldId id="284" r:id="rId7"/>
    <p:sldId id="283" r:id="rId8"/>
    <p:sldId id="277" r:id="rId9"/>
    <p:sldId id="279" r:id="rId10"/>
    <p:sldId id="278" r:id="rId11"/>
    <p:sldId id="281" r:id="rId12"/>
    <p:sldId id="280" r:id="rId13"/>
  </p:sldIdLst>
  <p:sldSz cx="9144000" cy="6858000" type="screen4x3"/>
  <p:notesSz cx="666273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0A1"/>
    <a:srgbClr val="55555A"/>
    <a:srgbClr val="508273"/>
    <a:srgbClr val="87A09B"/>
    <a:srgbClr val="A5AAAA"/>
    <a:srgbClr val="BEAAA5"/>
    <a:srgbClr val="4B559B"/>
    <a:srgbClr val="82CD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776" autoAdjust="0"/>
    <p:restoredTop sz="95742" autoAdjust="0"/>
  </p:normalViewPr>
  <p:slideViewPr>
    <p:cSldViewPr snapToGrid="0">
      <p:cViewPr>
        <p:scale>
          <a:sx n="75" d="100"/>
          <a:sy n="75" d="100"/>
        </p:scale>
        <p:origin x="-103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 snapToGrid="0">
      <p:cViewPr varScale="1">
        <p:scale>
          <a:sx n="81" d="100"/>
          <a:sy n="81" d="100"/>
        </p:scale>
        <p:origin x="-1380" y="-90"/>
      </p:cViewPr>
      <p:guideLst>
        <p:guide orient="horz" pos="312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01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010" y="9428583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D25A7A-AF7C-4455-800F-454C5C0ED3D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01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715153"/>
            <a:ext cx="533019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010" y="9428583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5542CB-9E35-4AFB-A657-890ABED32C8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65D0A-78A9-4468-BE2E-E2439DED4D6A}" type="slidenum">
              <a:rPr lang="fr-FR"/>
              <a:pPr/>
              <a:t>1</a:t>
            </a:fld>
            <a:endParaRPr lang="fr-F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54" name="Group 30"/>
          <p:cNvGrpSpPr>
            <a:grpSpLocks/>
          </p:cNvGrpSpPr>
          <p:nvPr userDrawn="1"/>
        </p:nvGrpSpPr>
        <p:grpSpPr bwMode="auto">
          <a:xfrm>
            <a:off x="0" y="1052513"/>
            <a:ext cx="8532813" cy="5113337"/>
            <a:chOff x="0" y="663"/>
            <a:chExt cx="5375" cy="3221"/>
          </a:xfrm>
        </p:grpSpPr>
        <p:sp>
          <p:nvSpPr>
            <p:cNvPr id="103450" name="Line 26"/>
            <p:cNvSpPr>
              <a:spLocks noChangeShapeType="1"/>
            </p:cNvSpPr>
            <p:nvPr userDrawn="1"/>
          </p:nvSpPr>
          <p:spPr bwMode="auto">
            <a:xfrm flipH="1">
              <a:off x="0" y="663"/>
              <a:ext cx="340" cy="0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51" name="Line 27"/>
            <p:cNvSpPr>
              <a:spLocks noChangeShapeType="1"/>
            </p:cNvSpPr>
            <p:nvPr userDrawn="1"/>
          </p:nvSpPr>
          <p:spPr bwMode="auto">
            <a:xfrm flipH="1">
              <a:off x="0" y="3884"/>
              <a:ext cx="5375" cy="0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52" name="Line 28"/>
            <p:cNvSpPr>
              <a:spLocks noChangeShapeType="1"/>
            </p:cNvSpPr>
            <p:nvPr userDrawn="1"/>
          </p:nvSpPr>
          <p:spPr bwMode="auto">
            <a:xfrm>
              <a:off x="0" y="663"/>
              <a:ext cx="0" cy="3221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53" name="Line 29"/>
            <p:cNvSpPr>
              <a:spLocks noChangeShapeType="1"/>
            </p:cNvSpPr>
            <p:nvPr userDrawn="1"/>
          </p:nvSpPr>
          <p:spPr bwMode="auto">
            <a:xfrm>
              <a:off x="5375" y="1480"/>
              <a:ext cx="0" cy="2404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9750" y="549275"/>
            <a:ext cx="8604250" cy="1800225"/>
          </a:xfrm>
          <a:prstGeom prst="rect">
            <a:avLst/>
          </a:prstGeom>
          <a:solidFill>
            <a:srgbClr val="0060A1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3428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1196975"/>
            <a:ext cx="7561262" cy="863600"/>
          </a:xfrm>
        </p:spPr>
        <p:txBody>
          <a:bodyPr anchor="ctr"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103429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631825"/>
            <a:ext cx="7561262" cy="504825"/>
          </a:xfr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103466" name="Rectangle 4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fld id="{CFE65F48-A767-45D3-AE23-5DE6D97408AB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/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3468" name="Rectangle 44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103469" name="Group 45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03470" name="Line 46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71" name="Line 47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72" name="Line 48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73" name="Line 49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3474" name="Rectangle 5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103475" name="Picture 51" descr="logo ALGrou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6388" y="257175"/>
            <a:ext cx="2058987" cy="59086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4663" y="257175"/>
            <a:ext cx="6029325" cy="59086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257175"/>
            <a:ext cx="8229600" cy="5857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68313" y="6453188"/>
            <a:ext cx="11017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257175"/>
            <a:ext cx="8229600" cy="5857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8229600" cy="24463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4663" y="3717925"/>
            <a:ext cx="8229600" cy="2447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68313" y="6453188"/>
            <a:ext cx="11017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9750" y="549275"/>
            <a:ext cx="8604250" cy="1800225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5476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1196975"/>
            <a:ext cx="7561262" cy="863600"/>
          </a:xfrm>
        </p:spPr>
        <p:txBody>
          <a:bodyPr anchor="ctr"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105477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631825"/>
            <a:ext cx="7561262" cy="504825"/>
          </a:xfr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grpSp>
        <p:nvGrpSpPr>
          <p:cNvPr id="105500" name="Group 28"/>
          <p:cNvGrpSpPr>
            <a:grpSpLocks/>
          </p:cNvGrpSpPr>
          <p:nvPr userDrawn="1"/>
        </p:nvGrpSpPr>
        <p:grpSpPr bwMode="auto">
          <a:xfrm>
            <a:off x="0" y="1052513"/>
            <a:ext cx="8532813" cy="5113337"/>
            <a:chOff x="0" y="663"/>
            <a:chExt cx="5375" cy="3221"/>
          </a:xfrm>
        </p:grpSpPr>
        <p:sp>
          <p:nvSpPr>
            <p:cNvPr id="105501" name="Line 29"/>
            <p:cNvSpPr>
              <a:spLocks noChangeShapeType="1"/>
            </p:cNvSpPr>
            <p:nvPr userDrawn="1"/>
          </p:nvSpPr>
          <p:spPr bwMode="auto">
            <a:xfrm flipH="1">
              <a:off x="0" y="663"/>
              <a:ext cx="340" cy="0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502" name="Line 30"/>
            <p:cNvSpPr>
              <a:spLocks noChangeShapeType="1"/>
            </p:cNvSpPr>
            <p:nvPr userDrawn="1"/>
          </p:nvSpPr>
          <p:spPr bwMode="auto">
            <a:xfrm flipH="1">
              <a:off x="0" y="3884"/>
              <a:ext cx="5375" cy="0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503" name="Line 31"/>
            <p:cNvSpPr>
              <a:spLocks noChangeShapeType="1"/>
            </p:cNvSpPr>
            <p:nvPr userDrawn="1"/>
          </p:nvSpPr>
          <p:spPr bwMode="auto">
            <a:xfrm>
              <a:off x="0" y="663"/>
              <a:ext cx="0" cy="3221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504" name="Line 32"/>
            <p:cNvSpPr>
              <a:spLocks noChangeShapeType="1"/>
            </p:cNvSpPr>
            <p:nvPr userDrawn="1"/>
          </p:nvSpPr>
          <p:spPr bwMode="auto">
            <a:xfrm>
              <a:off x="5375" y="1480"/>
              <a:ext cx="0" cy="2404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5517" name="Rectangle 4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fld id="{8284B20D-5F5E-4AF6-AB1B-5697B595F4C0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/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5519" name="Rectangle 47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105520" name="Group 48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05521" name="Line 49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522" name="Line 50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523" name="Line 51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524" name="Line 52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5525" name="Rectangle 5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105526" name="Picture 54" descr="logo ALGrou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6388" y="257175"/>
            <a:ext cx="2058987" cy="59086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4663" y="257175"/>
            <a:ext cx="6029325" cy="59086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257175"/>
            <a:ext cx="8229600" cy="5857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68313" y="6453188"/>
            <a:ext cx="11017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257175"/>
            <a:ext cx="8229600" cy="5857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8229600" cy="24463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4663" y="3717925"/>
            <a:ext cx="8229600" cy="2447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68313" y="6453188"/>
            <a:ext cx="11017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95" name="Picture 19" descr="fo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9650"/>
            <a:ext cx="8534400" cy="4029075"/>
          </a:xfrm>
          <a:prstGeom prst="rect">
            <a:avLst/>
          </a:prstGeom>
          <a:noFill/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549275" y="1765300"/>
            <a:ext cx="8594725" cy="18081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9750" y="1762125"/>
            <a:ext cx="8604250" cy="1954213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1380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1882775"/>
            <a:ext cx="7561262" cy="504825"/>
          </a:xfr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101381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2409825"/>
            <a:ext cx="7561262" cy="94773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101389" name="Picture 13" descr="logo ALaB&amp;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76250"/>
            <a:ext cx="2879725" cy="83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6388" y="257175"/>
            <a:ext cx="2058987" cy="59086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4663" y="257175"/>
            <a:ext cx="6029325" cy="59086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257175"/>
            <a:ext cx="8229600" cy="5857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68313" y="6453188"/>
            <a:ext cx="11017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257175"/>
            <a:ext cx="8229600" cy="5857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8229600" cy="24463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4663" y="3717925"/>
            <a:ext cx="8229600" cy="2447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68313" y="6453188"/>
            <a:ext cx="11017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67" name="Picture 43" descr="fo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9650"/>
            <a:ext cx="8534400" cy="4029075"/>
          </a:xfrm>
          <a:prstGeom prst="rect">
            <a:avLst/>
          </a:prstGeom>
          <a:noFill/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9750" y="1762125"/>
            <a:ext cx="8604250" cy="1954213"/>
          </a:xfrm>
          <a:prstGeom prst="rect">
            <a:avLst/>
          </a:prstGeom>
          <a:solidFill>
            <a:srgbClr val="0060A1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828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1882775"/>
            <a:ext cx="7561262" cy="504825"/>
          </a:xfr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77829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2409825"/>
            <a:ext cx="7561262" cy="94773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77855" name="Picture 31" descr="logo ALaB&amp;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76250"/>
            <a:ext cx="2879725" cy="83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6388" y="257175"/>
            <a:ext cx="2058987" cy="59086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4663" y="257175"/>
            <a:ext cx="6029325" cy="59086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257175"/>
            <a:ext cx="8229600" cy="5857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68313" y="6453188"/>
            <a:ext cx="11017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257175"/>
            <a:ext cx="8229600" cy="5857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8229600" cy="24463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4663" y="3717925"/>
            <a:ext cx="8229600" cy="2447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68313" y="6453188"/>
            <a:ext cx="11017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1300" y="250825"/>
            <a:ext cx="8902700" cy="5857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40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4663" y="1119188"/>
            <a:ext cx="82296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240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5775" y="257175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53188"/>
            <a:ext cx="1101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12" name="Espace réservé du numéro de diapositive 5"/>
          <p:cNvSpPr>
            <a:spLocks/>
          </p:cNvSpPr>
          <p:nvPr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fld id="{78485213-3783-43D8-B60D-F13023CBEFE9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/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02409" name="Line 9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410" name="Line 10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411" name="Line 11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412" name="Line 12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24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8138" y="6453188"/>
            <a:ext cx="15843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102416" name="Picture 16" descr="logo ALGrou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04" r:id="rId12"/>
    <p:sldLayoutId id="2147483705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fontAlgn="base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1300" y="250825"/>
            <a:ext cx="8902700" cy="5857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4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4663" y="1119188"/>
            <a:ext cx="82296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445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5775" y="257175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44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53188"/>
            <a:ext cx="1101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fld id="{6D16CF86-2A91-4866-A429-7C65B4162699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/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4466" name="Rectangle 18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104467" name="Group 19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04468" name="Line 20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69" name="Line 21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70" name="Line 22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71" name="Line 23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44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8138" y="6453188"/>
            <a:ext cx="15843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104473" name="Picture 25" descr="logo ALGrou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6" r:id="rId12"/>
    <p:sldLayoutId id="2147483707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fontAlgn="base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1300" y="250825"/>
            <a:ext cx="8902700" cy="5857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03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4663" y="1119188"/>
            <a:ext cx="82296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035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5775" y="257175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03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53188"/>
            <a:ext cx="1101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fld id="{E637AF59-8A51-4F9D-83AA-25568A9ACE5B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/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100371" name="Group 19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00372" name="Line 20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0373" name="Line 21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0374" name="Line 22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0375" name="Line 23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03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8138" y="6453188"/>
            <a:ext cx="15843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100377" name="Picture 25" descr="logo ALGrou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fontAlgn="base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1300" y="250825"/>
            <a:ext cx="8902700" cy="5857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680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4663" y="1119188"/>
            <a:ext cx="82296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7680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5775" y="257175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76829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53188"/>
            <a:ext cx="1101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fld id="{D24843FB-4664-4D02-92A0-3DE87D206449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/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6831" name="Rectangle 31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76832" name="Group 32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76833" name="Line 33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6834" name="Line 34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6835" name="Line 35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6836" name="Line 36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6837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8138" y="6453188"/>
            <a:ext cx="15843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76838" name="Picture 38" descr="logo ALGrou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fontAlgn="base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Air </a:t>
            </a:r>
            <a:r>
              <a:rPr lang="en-GB" dirty="0" err="1" smtClean="0"/>
              <a:t>Liquide</a:t>
            </a:r>
            <a:endParaRPr lang="en-GB" dirty="0"/>
          </a:p>
        </p:txBody>
      </p:sp>
      <p:sp>
        <p:nvSpPr>
          <p:cNvPr id="8202" name="Rectangle 10"/>
          <p:cNvSpPr>
            <a:spLocks noGrp="1"/>
          </p:cNvSpPr>
          <p:nvPr>
            <p:ph type="subTitle" idx="1"/>
          </p:nvPr>
        </p:nvSpPr>
        <p:spPr>
          <a:xfrm>
            <a:off x="1042988" y="2409825"/>
            <a:ext cx="8101012" cy="9477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800" dirty="0" smtClean="0"/>
              <a:t>Design to Cost : Design Case </a:t>
            </a:r>
          </a:p>
        </p:txBody>
      </p:sp>
      <p:sp>
        <p:nvSpPr>
          <p:cNvPr id="8203" name="Espace réservé du pied de page 4"/>
          <p:cNvSpPr txBox="1">
            <a:spLocks noGrp="1"/>
          </p:cNvSpPr>
          <p:nvPr/>
        </p:nvSpPr>
        <p:spPr bwMode="auto">
          <a:xfrm>
            <a:off x="971600" y="3386832"/>
            <a:ext cx="7556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r>
              <a:rPr lang="en-GB" sz="1000" dirty="0" err="1" smtClean="0">
                <a:solidFill>
                  <a:schemeClr val="bg1"/>
                </a:solidFill>
                <a:ea typeface="ＭＳ Ｐゴシック" charset="-128"/>
                <a:cs typeface="Arial" charset="0"/>
              </a:rPr>
              <a:t>Sassenage</a:t>
            </a:r>
            <a:r>
              <a:rPr lang="en-GB" sz="1000" dirty="0" smtClean="0">
                <a:solidFill>
                  <a:schemeClr val="bg1"/>
                </a:solidFill>
                <a:ea typeface="ＭＳ Ｐゴシック" charset="-128"/>
                <a:cs typeface="Arial" charset="0"/>
              </a:rPr>
              <a:t>, 02/2015   </a:t>
            </a:r>
            <a:r>
              <a:rPr lang="en-GB" sz="1000" dirty="0">
                <a:solidFill>
                  <a:schemeClr val="bg1"/>
                </a:solidFill>
                <a:ea typeface="ＭＳ Ｐゴシック" charset="-128"/>
                <a:cs typeface="Arial" charset="0"/>
              </a:rPr>
              <a:t>l   </a:t>
            </a:r>
            <a:r>
              <a:rPr lang="en-GB" sz="1000" dirty="0" smtClean="0">
                <a:solidFill>
                  <a:schemeClr val="bg1"/>
                </a:solidFill>
                <a:ea typeface="ＭＳ Ｐゴシック" charset="-128"/>
                <a:cs typeface="Arial" charset="0"/>
              </a:rPr>
              <a:t>VINCENT HELOIN </a:t>
            </a:r>
            <a:endParaRPr lang="en-GB" sz="10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18264" y="1854926"/>
            <a:ext cx="10885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He Cycle Buffer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518264" y="2760617"/>
            <a:ext cx="10885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Cycle Compressors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18264" y="5582919"/>
            <a:ext cx="10885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MULTILINE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892301" y="3748677"/>
            <a:ext cx="10885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VACUUM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0493" y="3652882"/>
            <a:ext cx="10885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COLD STORAGES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634481" y="3369129"/>
            <a:ext cx="206393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PURIFICATION</a:t>
            </a:r>
          </a:p>
          <a:p>
            <a:pPr algn="ctr"/>
            <a:r>
              <a:rPr lang="en-US" sz="1000" dirty="0" smtClean="0"/>
              <a:t>Gas Bag  / </a:t>
            </a:r>
            <a:r>
              <a:rPr lang="en-US" sz="1000" dirty="0" err="1" smtClean="0"/>
              <a:t>Recov.comp</a:t>
            </a:r>
            <a:r>
              <a:rPr lang="en-US" sz="1000" dirty="0" smtClean="0"/>
              <a:t> / Impure storage /  Purifier</a:t>
            </a:r>
            <a:endParaRPr lang="en-US" sz="1000" dirty="0"/>
          </a:p>
        </p:txBody>
      </p:sp>
      <p:cxnSp>
        <p:nvCxnSpPr>
          <p:cNvPr id="15" name="Straight Arrow Connector 14"/>
          <p:cNvCxnSpPr>
            <a:stCxn id="4" idx="2"/>
            <a:endCxn id="5" idx="0"/>
          </p:cNvCxnSpPr>
          <p:nvPr/>
        </p:nvCxnSpPr>
        <p:spPr bwMode="auto">
          <a:xfrm>
            <a:off x="4062550" y="2316591"/>
            <a:ext cx="0" cy="444026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5" idx="2"/>
            <a:endCxn id="27" idx="0"/>
          </p:cNvCxnSpPr>
          <p:nvPr/>
        </p:nvCxnSpPr>
        <p:spPr bwMode="auto">
          <a:xfrm>
            <a:off x="4062550" y="3222282"/>
            <a:ext cx="0" cy="519137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27" idx="2"/>
            <a:endCxn id="9" idx="0"/>
          </p:cNvCxnSpPr>
          <p:nvPr/>
        </p:nvCxnSpPr>
        <p:spPr bwMode="auto">
          <a:xfrm>
            <a:off x="4062550" y="4018418"/>
            <a:ext cx="0" cy="1564501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11" idx="1"/>
            <a:endCxn id="27" idx="3"/>
          </p:cNvCxnSpPr>
          <p:nvPr/>
        </p:nvCxnSpPr>
        <p:spPr bwMode="auto">
          <a:xfrm flipH="1" flipV="1">
            <a:off x="4606835" y="3879919"/>
            <a:ext cx="413658" cy="3796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Arrow Connector 31"/>
          <p:cNvCxnSpPr>
            <a:stCxn id="27" idx="1"/>
            <a:endCxn id="10" idx="3"/>
          </p:cNvCxnSpPr>
          <p:nvPr/>
        </p:nvCxnSpPr>
        <p:spPr bwMode="auto">
          <a:xfrm flipH="1">
            <a:off x="2980872" y="3879919"/>
            <a:ext cx="537392" cy="7258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518264" y="3741419"/>
            <a:ext cx="10885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Cold Boxes</a:t>
            </a:r>
            <a:endParaRPr lang="en-US" sz="1200" dirty="0"/>
          </a:p>
        </p:txBody>
      </p:sp>
      <p:cxnSp>
        <p:nvCxnSpPr>
          <p:cNvPr id="38" name="Straight Arrow Connector 37"/>
          <p:cNvCxnSpPr>
            <a:stCxn id="13" idx="2"/>
            <a:endCxn id="9" idx="3"/>
          </p:cNvCxnSpPr>
          <p:nvPr/>
        </p:nvCxnSpPr>
        <p:spPr bwMode="auto">
          <a:xfrm rot="5400000">
            <a:off x="5252884" y="3307856"/>
            <a:ext cx="1767515" cy="3059611"/>
          </a:xfrm>
          <a:prstGeom prst="bentConnector2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3" name="Straight Arrow Connector 37"/>
          <p:cNvCxnSpPr>
            <a:stCxn id="13" idx="0"/>
            <a:endCxn id="4" idx="3"/>
          </p:cNvCxnSpPr>
          <p:nvPr/>
        </p:nvCxnSpPr>
        <p:spPr bwMode="auto">
          <a:xfrm rot="16200000" flipV="1">
            <a:off x="5494956" y="1197638"/>
            <a:ext cx="1283370" cy="3059611"/>
          </a:xfrm>
          <a:prstGeom prst="bentConnector2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Cycles Compressors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52501" y="2173877"/>
            <a:ext cx="10885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VLP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18264" y="1245326"/>
            <a:ext cx="10885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He Cycle Buffer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518264" y="2151017"/>
            <a:ext cx="10885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Cycle Compressors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518264" y="3100251"/>
            <a:ext cx="10885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RCB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518264" y="3831771"/>
            <a:ext cx="10885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SUB ATM COLD BOX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518264" y="4833257"/>
            <a:ext cx="10885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ACB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18264" y="5608319"/>
            <a:ext cx="10885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MULTILINE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1" y="3126377"/>
            <a:ext cx="10885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VACUUM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82493" y="3030582"/>
            <a:ext cx="10885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LN2 STORAGE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5352" y="4729570"/>
            <a:ext cx="10885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LHE STORAGE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74081" y="1349829"/>
            <a:ext cx="206393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PURIFICATION</a:t>
            </a:r>
          </a:p>
          <a:p>
            <a:pPr algn="ctr"/>
            <a:r>
              <a:rPr lang="en-US" sz="1000" dirty="0" smtClean="0"/>
              <a:t>Gas Bag  / </a:t>
            </a:r>
            <a:r>
              <a:rPr lang="en-US" sz="1000" dirty="0" err="1" smtClean="0"/>
              <a:t>Recov.comp</a:t>
            </a:r>
            <a:r>
              <a:rPr lang="en-US" sz="1000" dirty="0" smtClean="0"/>
              <a:t> / Impure storage /  Purifier</a:t>
            </a:r>
            <a:endParaRPr lang="en-US" sz="1000" dirty="0"/>
          </a:p>
        </p:txBody>
      </p:sp>
      <p:cxnSp>
        <p:nvCxnSpPr>
          <p:cNvPr id="15" name="Straight Arrow Connector 14"/>
          <p:cNvCxnSpPr>
            <a:stCxn id="4" idx="2"/>
            <a:endCxn id="5" idx="0"/>
          </p:cNvCxnSpPr>
          <p:nvPr/>
        </p:nvCxnSpPr>
        <p:spPr bwMode="auto">
          <a:xfrm>
            <a:off x="4062550" y="1706991"/>
            <a:ext cx="0" cy="444026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5" idx="2"/>
            <a:endCxn id="6" idx="0"/>
          </p:cNvCxnSpPr>
          <p:nvPr/>
        </p:nvCxnSpPr>
        <p:spPr bwMode="auto">
          <a:xfrm>
            <a:off x="4062550" y="2612682"/>
            <a:ext cx="0" cy="487569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>
            <a:stCxn id="6" idx="2"/>
            <a:endCxn id="7" idx="0"/>
          </p:cNvCxnSpPr>
          <p:nvPr/>
        </p:nvCxnSpPr>
        <p:spPr bwMode="auto">
          <a:xfrm>
            <a:off x="4062550" y="3377250"/>
            <a:ext cx="0" cy="454521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 bwMode="auto">
          <a:xfrm>
            <a:off x="4062550" y="4293436"/>
            <a:ext cx="0" cy="539821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8" idx="2"/>
            <a:endCxn id="9" idx="0"/>
          </p:cNvCxnSpPr>
          <p:nvPr/>
        </p:nvCxnSpPr>
        <p:spPr bwMode="auto">
          <a:xfrm>
            <a:off x="4062550" y="5110256"/>
            <a:ext cx="0" cy="498063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11" idx="1"/>
            <a:endCxn id="6" idx="3"/>
          </p:cNvCxnSpPr>
          <p:nvPr/>
        </p:nvCxnSpPr>
        <p:spPr bwMode="auto">
          <a:xfrm flipH="1" flipV="1">
            <a:off x="4606835" y="3238751"/>
            <a:ext cx="1175658" cy="22664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Arrow Connector 31"/>
          <p:cNvCxnSpPr>
            <a:stCxn id="6" idx="1"/>
            <a:endCxn id="10" idx="3"/>
          </p:cNvCxnSpPr>
          <p:nvPr/>
        </p:nvCxnSpPr>
        <p:spPr bwMode="auto">
          <a:xfrm flipH="1">
            <a:off x="2612572" y="3238751"/>
            <a:ext cx="905692" cy="26126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38"/>
          <p:cNvCxnSpPr>
            <a:stCxn id="12" idx="1"/>
            <a:endCxn id="8" idx="3"/>
          </p:cNvCxnSpPr>
          <p:nvPr/>
        </p:nvCxnSpPr>
        <p:spPr bwMode="auto">
          <a:xfrm flipH="1">
            <a:off x="4606835" y="4960403"/>
            <a:ext cx="648517" cy="11354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45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430888" cy="481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929611" cy="52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2736"/>
            <a:ext cx="3079257" cy="353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229200"/>
            <a:ext cx="22764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653136"/>
            <a:ext cx="2736304" cy="40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980728"/>
            <a:ext cx="2413967" cy="342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157192"/>
            <a:ext cx="2362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581128"/>
            <a:ext cx="2664297" cy="41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96752"/>
            <a:ext cx="2771800" cy="105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4941168"/>
            <a:ext cx="2871238" cy="115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IBS = 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836712"/>
            <a:ext cx="4509319" cy="257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51520" y="155679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recovery system : could be option</a:t>
            </a:r>
          </a:p>
          <a:p>
            <a:r>
              <a:rPr lang="en-US" dirty="0" smtClean="0"/>
              <a:t>compressor station</a:t>
            </a:r>
          </a:p>
          <a:p>
            <a:r>
              <a:rPr lang="en-US" dirty="0" smtClean="0"/>
              <a:t>cold box</a:t>
            </a:r>
          </a:p>
          <a:p>
            <a:r>
              <a:rPr lang="en-US" dirty="0" smtClean="0"/>
              <a:t>Liquid helium storage</a:t>
            </a:r>
          </a:p>
          <a:p>
            <a:r>
              <a:rPr lang="en-US" dirty="0" smtClean="0"/>
              <a:t>LN2 Storage</a:t>
            </a:r>
          </a:p>
          <a:p>
            <a:endParaRPr lang="en-US" dirty="0" smtClean="0"/>
          </a:p>
          <a:p>
            <a:r>
              <a:rPr lang="en-US" dirty="0" smtClean="0"/>
              <a:t>Valve box with 2K ?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7795463" y="2075138"/>
            <a:ext cx="1025009" cy="801412"/>
          </a:xfrm>
          <a:prstGeom prst="roundRect">
            <a:avLst/>
          </a:prstGeom>
          <a:solidFill>
            <a:srgbClr val="FF0000">
              <a:alpha val="40000"/>
            </a:srgbClr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8267700" y="2752725"/>
            <a:ext cx="133350" cy="1790700"/>
          </a:xfrm>
          <a:prstGeom prst="straightConnector1">
            <a:avLst/>
          </a:prstGeom>
          <a:solidFill>
            <a:schemeClr val="folHlink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686675" y="4614863"/>
            <a:ext cx="1362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Could be option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034213" y="2833687"/>
            <a:ext cx="133350" cy="1790700"/>
          </a:xfrm>
          <a:prstGeom prst="straightConnector1">
            <a:avLst/>
          </a:prstGeom>
          <a:solidFill>
            <a:schemeClr val="folHlink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815138" y="4648200"/>
            <a:ext cx="728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3,3kV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633265" cy="53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04864"/>
            <a:ext cx="4479842" cy="337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rtitre &amp; Slide Visuel">
  <a:themeElements>
    <a:clrScheme name="Intertitre &amp; Slide Visuel 12">
      <a:dk1>
        <a:srgbClr val="55555A"/>
      </a:dk1>
      <a:lt1>
        <a:srgbClr val="FFFFFF"/>
      </a:lt1>
      <a:dk2>
        <a:srgbClr val="005BA1"/>
      </a:dk2>
      <a:lt2>
        <a:srgbClr val="808080"/>
      </a:lt2>
      <a:accent1>
        <a:srgbClr val="7D82B4"/>
      </a:accent1>
      <a:accent2>
        <a:srgbClr val="003278"/>
      </a:accent2>
      <a:accent3>
        <a:srgbClr val="FFFFFF"/>
      </a:accent3>
      <a:accent4>
        <a:srgbClr val="47474C"/>
      </a:accent4>
      <a:accent5>
        <a:srgbClr val="BFC1D6"/>
      </a:accent5>
      <a:accent6>
        <a:srgbClr val="002C6C"/>
      </a:accent6>
      <a:hlink>
        <a:srgbClr val="969BC8"/>
      </a:hlink>
      <a:folHlink>
        <a:srgbClr val="82CDF0"/>
      </a:folHlink>
    </a:clrScheme>
    <a:fontScheme name="Intertitre &amp; Slide Vis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titre &amp; Slide Visuel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rtitre &amp; Slide Filet">
  <a:themeElements>
    <a:clrScheme name="Intertitre &amp; Slide Filet 6">
      <a:dk1>
        <a:srgbClr val="55555A"/>
      </a:dk1>
      <a:lt1>
        <a:srgbClr val="FFFFFF"/>
      </a:lt1>
      <a:dk2>
        <a:srgbClr val="4FB000"/>
      </a:dk2>
      <a:lt2>
        <a:srgbClr val="C1DEC0"/>
      </a:lt2>
      <a:accent1>
        <a:srgbClr val="CBDA90"/>
      </a:accent1>
      <a:accent2>
        <a:srgbClr val="E64B4B"/>
      </a:accent2>
      <a:accent3>
        <a:srgbClr val="FFFFFF"/>
      </a:accent3>
      <a:accent4>
        <a:srgbClr val="47474C"/>
      </a:accent4>
      <a:accent5>
        <a:srgbClr val="E2EAC6"/>
      </a:accent5>
      <a:accent6>
        <a:srgbClr val="D04343"/>
      </a:accent6>
      <a:hlink>
        <a:srgbClr val="BFBFAF"/>
      </a:hlink>
      <a:folHlink>
        <a:srgbClr val="6A9A6C"/>
      </a:folHlink>
    </a:clrScheme>
    <a:fontScheme name="Intertitre &amp; Slide Fil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titre &amp; Slide Filet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re &amp; Fin Filet">
  <a:themeElements>
    <a:clrScheme name="Titre &amp; Fin Filet 12">
      <a:dk1>
        <a:srgbClr val="55555A"/>
      </a:dk1>
      <a:lt1>
        <a:srgbClr val="FFFFFF"/>
      </a:lt1>
      <a:dk2>
        <a:srgbClr val="005BA1"/>
      </a:dk2>
      <a:lt2>
        <a:srgbClr val="808080"/>
      </a:lt2>
      <a:accent1>
        <a:srgbClr val="7D82B4"/>
      </a:accent1>
      <a:accent2>
        <a:srgbClr val="003278"/>
      </a:accent2>
      <a:accent3>
        <a:srgbClr val="FFFFFF"/>
      </a:accent3>
      <a:accent4>
        <a:srgbClr val="47474C"/>
      </a:accent4>
      <a:accent5>
        <a:srgbClr val="BFC1D6"/>
      </a:accent5>
      <a:accent6>
        <a:srgbClr val="002C6C"/>
      </a:accent6>
      <a:hlink>
        <a:srgbClr val="969BC8"/>
      </a:hlink>
      <a:folHlink>
        <a:srgbClr val="82CDF0"/>
      </a:folHlink>
    </a:clrScheme>
    <a:fontScheme name="Titre &amp; Fin Fil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re &amp; Fin Filet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re &amp; Fin Visuel">
  <a:themeElements>
    <a:clrScheme name="Titre &amp; Fin Visuel 6">
      <a:dk1>
        <a:srgbClr val="55555A"/>
      </a:dk1>
      <a:lt1>
        <a:srgbClr val="FFFFFF"/>
      </a:lt1>
      <a:dk2>
        <a:srgbClr val="4FB000"/>
      </a:dk2>
      <a:lt2>
        <a:srgbClr val="C1DEC0"/>
      </a:lt2>
      <a:accent1>
        <a:srgbClr val="CBDA90"/>
      </a:accent1>
      <a:accent2>
        <a:srgbClr val="E64B4B"/>
      </a:accent2>
      <a:accent3>
        <a:srgbClr val="FFFFFF"/>
      </a:accent3>
      <a:accent4>
        <a:srgbClr val="47474C"/>
      </a:accent4>
      <a:accent5>
        <a:srgbClr val="E2EAC6"/>
      </a:accent5>
      <a:accent6>
        <a:srgbClr val="D04343"/>
      </a:accent6>
      <a:hlink>
        <a:srgbClr val="BFBFAF"/>
      </a:hlink>
      <a:folHlink>
        <a:srgbClr val="6A9A6C"/>
      </a:folHlink>
    </a:clrScheme>
    <a:fontScheme name="Titre &amp; Fin Vis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re &amp; Fin Visuel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0A1"/>
      </a:accent1>
      <a:accent2>
        <a:srgbClr val="003278"/>
      </a:accent2>
      <a:accent3>
        <a:srgbClr val="FFFFFF"/>
      </a:accent3>
      <a:accent4>
        <a:srgbClr val="000000"/>
      </a:accent4>
      <a:accent5>
        <a:srgbClr val="AAB6CD"/>
      </a:accent5>
      <a:accent6>
        <a:srgbClr val="002C6C"/>
      </a:accent6>
      <a:hlink>
        <a:srgbClr val="7D82B4"/>
      </a:hlink>
      <a:folHlink>
        <a:srgbClr val="5555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 LIQUIDE-Related-Activities</Template>
  <TotalTime>10518</TotalTime>
  <Words>100</Words>
  <Application>Microsoft Office PowerPoint</Application>
  <PresentationFormat>On-screen Show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Intertitre &amp; Slide Visuel</vt:lpstr>
      <vt:lpstr>Intertitre &amp; Slide Filet</vt:lpstr>
      <vt:lpstr>Titre &amp; Fin Filet</vt:lpstr>
      <vt:lpstr>Titre &amp; Fin Visuel</vt:lpstr>
      <vt:lpstr>Air Liquide</vt:lpstr>
      <vt:lpstr>Slide 2</vt:lpstr>
      <vt:lpstr>Cycles Compressors</vt:lpstr>
      <vt:lpstr>Slide 4</vt:lpstr>
      <vt:lpstr>Slide 5</vt:lpstr>
      <vt:lpstr>Slide 6</vt:lpstr>
      <vt:lpstr>GSI</vt:lpstr>
      <vt:lpstr>IBS = ESS</vt:lpstr>
      <vt:lpstr>Slide 9</vt:lpstr>
    </vt:vector>
  </TitlesOfParts>
  <Company>ALSEIS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anne.michaud</dc:creator>
  <cp:lastModifiedBy>Vincent Heloin</cp:lastModifiedBy>
  <cp:revision>345</cp:revision>
  <dcterms:created xsi:type="dcterms:W3CDTF">2012-03-23T16:21:07Z</dcterms:created>
  <dcterms:modified xsi:type="dcterms:W3CDTF">2015-03-03T10:38:35Z</dcterms:modified>
</cp:coreProperties>
</file>