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6"/>
  </p:notesMasterIdLst>
  <p:handoutMasterIdLst>
    <p:handoutMasterId r:id="rId7"/>
  </p:handoutMasterIdLst>
  <p:sldIdLst>
    <p:sldId id="453" r:id="rId2"/>
    <p:sldId id="456" r:id="rId3"/>
    <p:sldId id="458" r:id="rId4"/>
    <p:sldId id="457" r:id="rId5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3300"/>
    <a:srgbClr val="00B2DE"/>
    <a:srgbClr val="D9F8FF"/>
    <a:srgbClr val="3333CC"/>
    <a:srgbClr val="C4B300"/>
    <a:srgbClr val="00B27A"/>
    <a:srgbClr val="AC041D"/>
    <a:srgbClr val="00CC00"/>
    <a:srgbClr val="AC048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36" autoAdjust="0"/>
    <p:restoredTop sz="92150" autoAdjust="0"/>
  </p:normalViewPr>
  <p:slideViewPr>
    <p:cSldViewPr snapToGrid="0">
      <p:cViewPr>
        <p:scale>
          <a:sx n="66" d="100"/>
          <a:sy n="66" d="100"/>
        </p:scale>
        <p:origin x="-1686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35" d="100"/>
          <a:sy n="35" d="100"/>
        </p:scale>
        <p:origin x="-1608" y="-66"/>
      </p:cViewPr>
      <p:guideLst>
        <p:guide orient="horz" pos="3126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fld id="{7C00F334-9CAD-4F81-8A0F-CA3BCAE4704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fld id="{01C1AAE5-B0F2-4F68-B671-E6317AE9218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EE0E8-A412-41D3-9F50-1CDC7C2353F7}" type="slidenum">
              <a:rPr lang="fr-FR" smtClean="0"/>
              <a:pPr/>
              <a:t>1</a:t>
            </a:fld>
            <a:endParaRPr lang="fr-FR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ond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279650"/>
            <a:ext cx="85344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7828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1882775"/>
            <a:ext cx="7561262" cy="50482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77829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561262" cy="9477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7" name="Picture 31" descr="logo ALaB&amp;T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525" y="476250"/>
            <a:ext cx="2879725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760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241300" y="116632"/>
            <a:ext cx="8902700" cy="43204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4" y="6564967"/>
            <a:ext cx="216719" cy="176401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buNone/>
              <a:defRPr/>
            </a:pPr>
            <a:fld id="{88264413-2748-485A-B27F-F3E9193C7652}" type="slidenum">
              <a:rPr lang="en-GB" sz="9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buNone/>
                <a:defRPr/>
              </a:pPr>
              <a:t>‹#›</a:t>
            </a:fld>
            <a:endParaRPr lang="en-GB" sz="9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76831" name="Rectangle 31"/>
          <p:cNvSpPr>
            <a:spLocks noChangeArrowheads="1"/>
          </p:cNvSpPr>
          <p:nvPr userDrawn="1"/>
        </p:nvSpPr>
        <p:spPr bwMode="auto">
          <a:xfrm>
            <a:off x="3491880" y="6596906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buNone/>
              <a:defRPr/>
            </a:pPr>
            <a:r>
              <a:rPr lang="en-GB" sz="800" b="1" dirty="0">
                <a:solidFill>
                  <a:srgbClr val="000000"/>
                </a:solidFill>
              </a:rPr>
              <a:t>Air </a:t>
            </a:r>
            <a:r>
              <a:rPr lang="en-GB" sz="800" b="1" dirty="0" err="1">
                <a:solidFill>
                  <a:srgbClr val="000000"/>
                </a:solidFill>
              </a:rPr>
              <a:t>Liquide</a:t>
            </a:r>
            <a:r>
              <a:rPr lang="en-GB" sz="800" b="1" dirty="0">
                <a:solidFill>
                  <a:srgbClr val="000000"/>
                </a:solidFill>
              </a:rPr>
              <a:t>, world leader in gases for industry, health and the environment</a:t>
            </a:r>
          </a:p>
        </p:txBody>
      </p:sp>
      <p:grpSp>
        <p:nvGrpSpPr>
          <p:cNvPr id="2" name="Group 32"/>
          <p:cNvGrpSpPr>
            <a:grpSpLocks/>
          </p:cNvGrpSpPr>
          <p:nvPr userDrawn="1"/>
        </p:nvGrpSpPr>
        <p:grpSpPr bwMode="auto">
          <a:xfrm>
            <a:off x="250825" y="6525344"/>
            <a:ext cx="7378700" cy="248667"/>
            <a:chOff x="158" y="4026"/>
            <a:chExt cx="4648" cy="175"/>
          </a:xfrm>
        </p:grpSpPr>
        <p:sp>
          <p:nvSpPr>
            <p:cNvPr id="76833" name="Line 33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4" name="Line 34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5" name="Line 35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6" name="Line 36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8" name="Rectangle 31"/>
          <p:cNvSpPr>
            <a:spLocks noChangeArrowheads="1"/>
          </p:cNvSpPr>
          <p:nvPr userDrawn="1"/>
        </p:nvSpPr>
        <p:spPr bwMode="auto">
          <a:xfrm>
            <a:off x="611559" y="6597352"/>
            <a:ext cx="936105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23/03/2015</a:t>
            </a:r>
            <a:endParaRPr lang="en-GB" sz="800" b="1" dirty="0">
              <a:solidFill>
                <a:srgbClr val="000000"/>
              </a:solidFill>
            </a:endParaRPr>
          </a:p>
        </p:txBody>
      </p:sp>
      <p:sp>
        <p:nvSpPr>
          <p:cNvPr id="20" name="Rectangle 31"/>
          <p:cNvSpPr>
            <a:spLocks noChangeArrowheads="1"/>
          </p:cNvSpPr>
          <p:nvPr userDrawn="1"/>
        </p:nvSpPr>
        <p:spPr bwMode="auto">
          <a:xfrm>
            <a:off x="1619672" y="6597352"/>
            <a:ext cx="1584176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Competitiveness - confidential</a:t>
            </a:r>
            <a:endParaRPr lang="en-GB" sz="800" b="1" dirty="0">
              <a:solidFill>
                <a:srgbClr val="000000"/>
              </a:solidFill>
            </a:endParaRPr>
          </a:p>
        </p:txBody>
      </p:sp>
      <p:pic>
        <p:nvPicPr>
          <p:cNvPr id="13" name="Image 12" descr="logoAL.png.jpg"/>
          <p:cNvPicPr>
            <a:picLocks noChangeAspect="1"/>
          </p:cNvPicPr>
          <p:nvPr userDrawn="1"/>
        </p:nvPicPr>
        <p:blipFill>
          <a:blip r:embed="rId5" cstate="email"/>
          <a:stretch>
            <a:fillRect/>
          </a:stretch>
        </p:blipFill>
        <p:spPr>
          <a:xfrm>
            <a:off x="7734332" y="6418498"/>
            <a:ext cx="1259632" cy="3713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pied de page 4"/>
          <p:cNvSpPr txBox="1">
            <a:spLocks noGrp="1"/>
          </p:cNvSpPr>
          <p:nvPr/>
        </p:nvSpPr>
        <p:spPr bwMode="auto">
          <a:xfrm>
            <a:off x="1475656" y="6381328"/>
            <a:ext cx="3960440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57200">
              <a:buNone/>
            </a:pPr>
            <a:r>
              <a:rPr lang="en-GB" sz="1000" dirty="0" smtClean="0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6/3/2015l   Pierre Roux Air </a:t>
            </a:r>
            <a:r>
              <a:rPr lang="en-GB" sz="1000" dirty="0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Liquide Advanced Technologies</a:t>
            </a:r>
          </a:p>
        </p:txBody>
      </p:sp>
      <p:sp>
        <p:nvSpPr>
          <p:cNvPr id="17411" name="Rectangle 27"/>
          <p:cNvSpPr>
            <a:spLocks/>
          </p:cNvSpPr>
          <p:nvPr/>
        </p:nvSpPr>
        <p:spPr bwMode="auto">
          <a:xfrm>
            <a:off x="792163" y="1808163"/>
            <a:ext cx="7561262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90000"/>
              </a:lnSpc>
            </a:pPr>
            <a:endParaRPr lang="en-GB" sz="3500" dirty="0">
              <a:solidFill>
                <a:schemeClr val="bg1"/>
              </a:solidFill>
            </a:endParaRP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1043608" y="1700808"/>
            <a:ext cx="7056586" cy="205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None/>
            </a:pPr>
            <a:r>
              <a:rPr lang="en-GB" sz="2600" dirty="0" smtClean="0">
                <a:solidFill>
                  <a:schemeClr val="bg1"/>
                </a:solidFill>
              </a:rPr>
              <a:t>G&amp;C Large Helium refrigerators</a:t>
            </a:r>
          </a:p>
          <a:p>
            <a:pPr eaLnBrk="0" hangingPunct="0">
              <a:buNone/>
            </a:pPr>
            <a:r>
              <a:rPr lang="en-GB" sz="2600" dirty="0" smtClean="0">
                <a:solidFill>
                  <a:schemeClr val="bg1"/>
                </a:solidFill>
              </a:rPr>
              <a:t>Increasing Competitiveness and profit</a:t>
            </a:r>
          </a:p>
          <a:p>
            <a:pPr algn="ctr" eaLnBrk="0" hangingPunct="0">
              <a:buNone/>
            </a:pPr>
            <a:endParaRPr lang="en-GB" sz="2800" b="1" dirty="0" smtClean="0">
              <a:solidFill>
                <a:schemeClr val="bg1"/>
              </a:solidFill>
            </a:endParaRPr>
          </a:p>
          <a:p>
            <a:pPr algn="ctr" eaLnBrk="0" hangingPunct="0">
              <a:buNone/>
            </a:pPr>
            <a:r>
              <a:rPr lang="en-GB" sz="2800" b="1" dirty="0" smtClean="0">
                <a:solidFill>
                  <a:schemeClr val="bg1"/>
                </a:solidFill>
              </a:rPr>
              <a:t>DESIGN TO COST </a:t>
            </a:r>
            <a:r>
              <a:rPr lang="en-GB" sz="2800" b="1" dirty="0" smtClean="0">
                <a:solidFill>
                  <a:schemeClr val="bg1"/>
                </a:solidFill>
              </a:rPr>
              <a:t>–Progress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17414" name="Espace réservé du pied de page 4"/>
          <p:cNvSpPr txBox="1">
            <a:spLocks noGrp="1"/>
          </p:cNvSpPr>
          <p:nvPr/>
        </p:nvSpPr>
        <p:spPr bwMode="auto">
          <a:xfrm>
            <a:off x="981075" y="6413500"/>
            <a:ext cx="75565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457200">
              <a:buNone/>
            </a:pPr>
            <a:r>
              <a:rPr lang="en-GB" sz="1000" dirty="0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THIS DOCUMENT IS CONFIDENTIAL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WP1 – Product / </a:t>
            </a:r>
            <a:r>
              <a:rPr lang="en-US" dirty="0" err="1" smtClean="0"/>
              <a:t>Modularisation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r>
              <a:rPr lang="en-US" dirty="0" smtClean="0"/>
              <a:t>Functional Analysis &amp; </a:t>
            </a:r>
            <a:r>
              <a:rPr lang="en-US" dirty="0" err="1" smtClean="0">
                <a:sym typeface="Wingdings" pitchFamily="2" charset="2"/>
              </a:rPr>
              <a:t>Modularisation</a:t>
            </a:r>
            <a:r>
              <a:rPr lang="en-US" dirty="0" smtClean="0">
                <a:sym typeface="Wingdings" pitchFamily="2" charset="2"/>
              </a:rPr>
              <a:t>  Overall schematic done</a:t>
            </a: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/>
          </a:p>
          <a:p>
            <a:r>
              <a:rPr lang="en-US" dirty="0" smtClean="0"/>
              <a:t>PID = Base of module interfaces and discussion for DTC. 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 Implication of </a:t>
            </a:r>
            <a:r>
              <a:rPr lang="en-US" dirty="0" err="1" smtClean="0">
                <a:sym typeface="Wingdings" pitchFamily="2" charset="2"/>
              </a:rPr>
              <a:t>Clément</a:t>
            </a:r>
            <a:r>
              <a:rPr lang="en-US" dirty="0" smtClean="0">
                <a:sym typeface="Wingdings" pitchFamily="2" charset="2"/>
              </a:rPr>
              <a:t> GIRE to implement benefits of </a:t>
            </a:r>
            <a:r>
              <a:rPr lang="en-US" dirty="0" err="1" smtClean="0">
                <a:sym typeface="Wingdings" pitchFamily="2" charset="2"/>
              </a:rPr>
              <a:t>Helial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 First item : define the best tool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 Start to draft the DTC PID (remove all non necessary components) still pending</a:t>
            </a:r>
            <a:endParaRPr lang="en-US" dirty="0" smtClean="0">
              <a:sym typeface="Wingdings" pitchFamily="2" charset="2"/>
            </a:endParaRPr>
          </a:p>
          <a:p>
            <a:pPr lvl="1"/>
            <a:endParaRPr lang="en-US" dirty="0" smtClean="0">
              <a:sym typeface="Wingdings" pitchFamily="2" charset="2"/>
            </a:endParaRPr>
          </a:p>
          <a:p>
            <a:pPr lvl="1"/>
            <a:endParaRPr lang="en-US" dirty="0" smtClean="0">
              <a:sym typeface="Wingdings" pitchFamily="2" charset="2"/>
            </a:endParaRPr>
          </a:p>
          <a:p>
            <a:pPr lvl="1"/>
            <a:endParaRPr lang="en-US" dirty="0" smtClean="0">
              <a:sym typeface="Wingdings" pitchFamily="2" charset="2"/>
            </a:endParaRPr>
          </a:p>
          <a:p>
            <a:pPr lvl="1"/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WP3 – Compression &amp; ORS &amp; Dryer / </a:t>
            </a:r>
            <a:r>
              <a:rPr lang="en-US" dirty="0" smtClean="0"/>
              <a:t>Purifier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r>
              <a:rPr lang="en-US" dirty="0" smtClean="0"/>
              <a:t>Compression</a:t>
            </a:r>
          </a:p>
          <a:p>
            <a:pPr lvl="1"/>
            <a:r>
              <a:rPr lang="en-US" dirty="0" smtClean="0"/>
              <a:t>Datasheets for 5 / 10 / 25 kW refrigeration plant &amp; TMCP provided to suppliers. </a:t>
            </a:r>
          </a:p>
          <a:p>
            <a:pPr lvl="1"/>
            <a:r>
              <a:rPr lang="en-US" dirty="0" smtClean="0"/>
              <a:t>Discussion with </a:t>
            </a:r>
            <a:r>
              <a:rPr lang="en-US" dirty="0" err="1" smtClean="0"/>
              <a:t>Mycom</a:t>
            </a:r>
            <a:r>
              <a:rPr lang="en-US" dirty="0" smtClean="0"/>
              <a:t> / </a:t>
            </a:r>
            <a:r>
              <a:rPr lang="en-US" dirty="0" err="1" smtClean="0"/>
              <a:t>Aerzen</a:t>
            </a:r>
            <a:r>
              <a:rPr lang="en-US" dirty="0" smtClean="0"/>
              <a:t> / </a:t>
            </a:r>
            <a:r>
              <a:rPr lang="en-US" dirty="0" err="1" smtClean="0"/>
              <a:t>Kobelco</a:t>
            </a:r>
            <a:endParaRPr lang="en-US" dirty="0" smtClean="0"/>
          </a:p>
          <a:p>
            <a:pPr lvl="1"/>
            <a:r>
              <a:rPr lang="en-US" dirty="0" smtClean="0"/>
              <a:t>Minimum components to identified </a:t>
            </a:r>
            <a:r>
              <a:rPr lang="en-US" dirty="0" smtClean="0">
                <a:sym typeface="Wingdings" pitchFamily="2" charset="2"/>
              </a:rPr>
              <a:t> requested PID to supplier</a:t>
            </a:r>
          </a:p>
          <a:p>
            <a:pPr lvl="2"/>
            <a:r>
              <a:rPr lang="en-US" dirty="0" err="1" smtClean="0">
                <a:sym typeface="Wingdings" pitchFamily="2" charset="2"/>
              </a:rPr>
              <a:t>Mycom</a:t>
            </a:r>
            <a:r>
              <a:rPr lang="en-US" dirty="0" smtClean="0">
                <a:sym typeface="Wingdings" pitchFamily="2" charset="2"/>
              </a:rPr>
              <a:t> received / Waiting for </a:t>
            </a:r>
            <a:r>
              <a:rPr lang="en-US" dirty="0" err="1" smtClean="0">
                <a:sym typeface="Wingdings" pitchFamily="2" charset="2"/>
              </a:rPr>
              <a:t>Aerzen</a:t>
            </a:r>
            <a:r>
              <a:rPr lang="en-US" dirty="0" smtClean="0">
                <a:sym typeface="Wingdings" pitchFamily="2" charset="2"/>
              </a:rPr>
              <a:t> à </a:t>
            </a:r>
            <a:r>
              <a:rPr lang="en-US" dirty="0" err="1" smtClean="0">
                <a:sym typeface="Wingdings" pitchFamily="2" charset="2"/>
              </a:rPr>
              <a:t>relancer</a:t>
            </a:r>
            <a:r>
              <a:rPr lang="en-US" dirty="0" smtClean="0">
                <a:sym typeface="Wingdings" pitchFamily="2" charset="2"/>
              </a:rPr>
              <a:t> / </a:t>
            </a:r>
            <a:r>
              <a:rPr lang="en-US" dirty="0" err="1" smtClean="0">
                <a:sym typeface="Wingdings" pitchFamily="2" charset="2"/>
              </a:rPr>
              <a:t>Kobelco</a:t>
            </a:r>
            <a:r>
              <a:rPr lang="en-US" dirty="0" smtClean="0">
                <a:sym typeface="Wingdings" pitchFamily="2" charset="2"/>
              </a:rPr>
              <a:t> for 15/06/2015</a:t>
            </a:r>
            <a:endParaRPr lang="en-US" dirty="0" smtClean="0"/>
          </a:p>
          <a:p>
            <a:pPr lvl="1"/>
            <a:r>
              <a:rPr lang="en-US" dirty="0" smtClean="0"/>
              <a:t>New manufacturer -&gt; </a:t>
            </a:r>
            <a:r>
              <a:rPr lang="en-US" dirty="0" smtClean="0">
                <a:sym typeface="Wingdings" pitchFamily="2" charset="2"/>
              </a:rPr>
              <a:t> Frick &amp; GEA beginning of </a:t>
            </a:r>
            <a:r>
              <a:rPr lang="en-US" dirty="0" err="1" smtClean="0">
                <a:sym typeface="Wingdings" pitchFamily="2" charset="2"/>
              </a:rPr>
              <a:t>july</a:t>
            </a:r>
            <a:endParaRPr lang="en-US" dirty="0" smtClean="0"/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Coalescers</a:t>
            </a:r>
            <a:r>
              <a:rPr lang="en-US" dirty="0" smtClean="0">
                <a:sym typeface="Wingdings" pitchFamily="2" charset="2"/>
              </a:rPr>
              <a:t> /  Charcoal Tower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Clarification of oil content at compressor outlet (15 </a:t>
            </a:r>
            <a:r>
              <a:rPr lang="en-US" dirty="0" err="1" smtClean="0">
                <a:sym typeface="Wingdings" pitchFamily="2" charset="2"/>
              </a:rPr>
              <a:t>ppm</a:t>
            </a:r>
            <a:r>
              <a:rPr lang="en-US" dirty="0" smtClean="0">
                <a:sym typeface="Wingdings" pitchFamily="2" charset="2"/>
              </a:rPr>
              <a:t> mini to 0.5 </a:t>
            </a:r>
            <a:r>
              <a:rPr lang="en-US" dirty="0" err="1" smtClean="0">
                <a:sym typeface="Wingdings" pitchFamily="2" charset="2"/>
              </a:rPr>
              <a:t>ppm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Sizing simple but criteria still to be clearly defined  standard to be issued.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WP6 – Cold Box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Process 5 kW / 10 kW / 25 kW done. (close to estimations)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HX</a:t>
            </a:r>
            <a:endParaRPr lang="en-US" dirty="0" smtClean="0"/>
          </a:p>
          <a:p>
            <a:pPr lvl="1"/>
            <a:r>
              <a:rPr lang="en-US" dirty="0" smtClean="0"/>
              <a:t>First HX calculated to provide a estimated size.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sz="2200" dirty="0" smtClean="0">
                <a:ea typeface="+mn-ea"/>
                <a:cs typeface="+mn-cs"/>
              </a:rPr>
              <a:t>Module adsorber 80K : </a:t>
            </a:r>
            <a:r>
              <a:rPr lang="en-US" sz="2200" dirty="0" err="1" smtClean="0">
                <a:ea typeface="+mn-ea"/>
                <a:cs typeface="+mn-cs"/>
              </a:rPr>
              <a:t>Augustin</a:t>
            </a:r>
            <a:r>
              <a:rPr lang="en-US" sz="2200" dirty="0" smtClean="0">
                <a:ea typeface="+mn-ea"/>
                <a:cs typeface="+mn-cs"/>
              </a:rPr>
              <a:t> &amp; Noelle</a:t>
            </a:r>
            <a:endParaRPr lang="en-US" sz="2200" dirty="0" smtClean="0">
              <a:ea typeface="+mn-ea"/>
              <a:cs typeface="+mn-cs"/>
            </a:endParaRPr>
          </a:p>
          <a:p>
            <a:pPr lvl="1"/>
            <a:r>
              <a:rPr lang="en-US" dirty="0" smtClean="0"/>
              <a:t>3 sizes define for ads 80K : Noelle </a:t>
            </a:r>
            <a:r>
              <a:rPr lang="en-US" dirty="0" smtClean="0">
                <a:sym typeface="Wingdings" pitchFamily="2" charset="2"/>
              </a:rPr>
              <a:t> Done, Regeneration to be done.</a:t>
            </a:r>
            <a:endParaRPr lang="en-US" dirty="0" smtClean="0"/>
          </a:p>
          <a:p>
            <a:pPr lvl="1"/>
            <a:r>
              <a:rPr lang="en-US" dirty="0" smtClean="0"/>
              <a:t>Regeneration loop / Methods under evaluation by </a:t>
            </a:r>
            <a:r>
              <a:rPr lang="en-US" dirty="0" err="1" smtClean="0"/>
              <a:t>Augustin</a:t>
            </a:r>
            <a:endParaRPr lang="en-US" dirty="0" smtClean="0"/>
          </a:p>
          <a:p>
            <a:r>
              <a:rPr lang="en-US" dirty="0" smtClean="0">
                <a:sym typeface="Wingdings" pitchFamily="2" charset="2"/>
              </a:rPr>
              <a:t>ORS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Clarification of oil content at compressor outlet (15 </a:t>
            </a:r>
            <a:r>
              <a:rPr lang="en-US" dirty="0" err="1" smtClean="0">
                <a:sym typeface="Wingdings" pitchFamily="2" charset="2"/>
              </a:rPr>
              <a:t>ppm</a:t>
            </a:r>
            <a:r>
              <a:rPr lang="en-US" dirty="0" smtClean="0">
                <a:sym typeface="Wingdings" pitchFamily="2" charset="2"/>
              </a:rPr>
              <a:t> mini to 0.5 </a:t>
            </a:r>
            <a:r>
              <a:rPr lang="en-US" dirty="0" err="1" smtClean="0">
                <a:sym typeface="Wingdings" pitchFamily="2" charset="2"/>
              </a:rPr>
              <a:t>ppm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Sizing criteria still in discussion  standard to be issued.</a:t>
            </a:r>
          </a:p>
          <a:p>
            <a:r>
              <a:rPr lang="en-US" dirty="0" smtClean="0">
                <a:sym typeface="Wingdings" pitchFamily="2" charset="2"/>
              </a:rPr>
              <a:t>Components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TVO identified to be investigated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Cryovalves</a:t>
            </a:r>
            <a:r>
              <a:rPr lang="en-US" dirty="0" smtClean="0">
                <a:sym typeface="Wingdings" pitchFamily="2" charset="2"/>
              </a:rPr>
              <a:t> : some suppliers identified but still to be investigated.</a:t>
            </a:r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s masques">
  <a:themeElements>
    <a:clrScheme name="Titre &amp; Fin Visuel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Titre &amp; Fin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32043</TotalTime>
  <Words>287</Words>
  <Application>Microsoft Office PowerPoint</Application>
  <PresentationFormat>On-screen Show (4:3)</PresentationFormat>
  <Paragraphs>48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mes masques</vt:lpstr>
      <vt:lpstr>Slide 1</vt:lpstr>
      <vt:lpstr>WP1 – Product / Modularisation</vt:lpstr>
      <vt:lpstr>WP3 – Compression &amp; ORS &amp; Dryer / Purifier</vt:lpstr>
      <vt:lpstr>WP6 – Cold Box Design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Gabriel Constantin</dc:creator>
  <cp:lastModifiedBy>Vincent Heloin : ALFR-0062659-L</cp:lastModifiedBy>
  <cp:revision>715</cp:revision>
  <dcterms:created xsi:type="dcterms:W3CDTF">2004-09-22T12:54:51Z</dcterms:created>
  <dcterms:modified xsi:type="dcterms:W3CDTF">2015-06-11T12:58:27Z</dcterms:modified>
</cp:coreProperties>
</file>