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302" r:id="rId35"/>
    <p:sldId id="291" r:id="rId36"/>
    <p:sldId id="292" r:id="rId37"/>
    <p:sldId id="293" r:id="rId38"/>
    <p:sldId id="294" r:id="rId39"/>
    <p:sldId id="295" r:id="rId40"/>
    <p:sldId id="296" r:id="rId41"/>
    <p:sldId id="297" r:id="rId42"/>
    <p:sldId id="298" r:id="rId43"/>
    <p:sldId id="30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1" autoAdjust="0"/>
    <p:restoredTop sz="94660"/>
  </p:normalViewPr>
  <p:slideViewPr>
    <p:cSldViewPr>
      <p:cViewPr varScale="1">
        <p:scale>
          <a:sx n="98" d="100"/>
          <a:sy n="98" d="100"/>
        </p:scale>
        <p:origin x="-1536"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FR"/>
  <c:chart>
    <c:plotArea>
      <c:layout/>
      <c:scatterChart>
        <c:scatterStyle val="smoothMarker"/>
        <c:ser>
          <c:idx val="0"/>
          <c:order val="0"/>
          <c:trendline>
            <c:trendlineType val="poly"/>
            <c:order val="3"/>
            <c:dispEq val="1"/>
            <c:trendlineLbl>
              <c:layout>
                <c:manualLayout>
                  <c:x val="-1.6327209098862646E-2"/>
                  <c:y val="1.1507728200641588E-2"/>
                </c:manualLayout>
              </c:layout>
              <c:numFmt formatCode="General" sourceLinked="0"/>
            </c:trendlineLbl>
          </c:trendline>
          <c:xVal>
            <c:numRef>
              <c:f>Sheet1!$A$1:$A$5</c:f>
              <c:numCache>
                <c:formatCode>General</c:formatCode>
                <c:ptCount val="5"/>
                <c:pt idx="0">
                  <c:v>0</c:v>
                </c:pt>
                <c:pt idx="1">
                  <c:v>1.4800000000000001E-2</c:v>
                </c:pt>
                <c:pt idx="2">
                  <c:v>2.9500000000000002E-2</c:v>
                </c:pt>
                <c:pt idx="3">
                  <c:v>4.4100000000000007E-2</c:v>
                </c:pt>
                <c:pt idx="4">
                  <c:v>5.9000000000000004E-2</c:v>
                </c:pt>
              </c:numCache>
            </c:numRef>
          </c:xVal>
          <c:yVal>
            <c:numRef>
              <c:f>Sheet1!$B$1:$B$5</c:f>
              <c:numCache>
                <c:formatCode>General</c:formatCode>
                <c:ptCount val="5"/>
                <c:pt idx="0">
                  <c:v>0</c:v>
                </c:pt>
                <c:pt idx="1">
                  <c:v>48</c:v>
                </c:pt>
                <c:pt idx="2">
                  <c:v>66</c:v>
                </c:pt>
                <c:pt idx="3">
                  <c:v>66</c:v>
                </c:pt>
                <c:pt idx="4">
                  <c:v>45</c:v>
                </c:pt>
              </c:numCache>
            </c:numRef>
          </c:yVal>
          <c:smooth val="1"/>
        </c:ser>
        <c:dLbls/>
        <c:axId val="93614464"/>
        <c:axId val="93617536"/>
      </c:scatterChart>
      <c:valAx>
        <c:axId val="93614464"/>
        <c:scaling>
          <c:orientation val="minMax"/>
        </c:scaling>
        <c:axPos val="b"/>
        <c:title>
          <c:tx>
            <c:rich>
              <a:bodyPr/>
              <a:lstStyle/>
              <a:p>
                <a:pPr>
                  <a:defRPr/>
                </a:pPr>
                <a:r>
                  <a:rPr lang="en-US" dirty="0"/>
                  <a:t>E</a:t>
                </a:r>
              </a:p>
            </c:rich>
          </c:tx>
          <c:layout/>
        </c:title>
        <c:numFmt formatCode="General" sourceLinked="1"/>
        <c:tickLblPos val="nextTo"/>
        <c:crossAx val="93617536"/>
        <c:crosses val="autoZero"/>
        <c:crossBetween val="midCat"/>
      </c:valAx>
      <c:valAx>
        <c:axId val="93617536"/>
        <c:scaling>
          <c:orientation val="minMax"/>
        </c:scaling>
        <c:axPos val="l"/>
        <c:majorGridlines/>
        <c:title>
          <c:tx>
            <c:rich>
              <a:bodyPr rot="-5400000" vert="horz"/>
              <a:lstStyle/>
              <a:p>
                <a:pPr>
                  <a:defRPr/>
                </a:pPr>
                <a:r>
                  <a:rPr lang="en-US" dirty="0"/>
                  <a:t>Q</a:t>
                </a:r>
              </a:p>
            </c:rich>
          </c:tx>
          <c:layout/>
        </c:title>
        <c:numFmt formatCode="General" sourceLinked="1"/>
        <c:tickLblPos val="nextTo"/>
        <c:crossAx val="93614464"/>
        <c:crosses val="autoZero"/>
        <c:crossBetween val="midCat"/>
      </c:valAx>
    </c:plotArea>
    <c:plotVisOnly val="1"/>
    <c:dispBlanksAs val="gap"/>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chart>
    <c:plotArea>
      <c:layout/>
      <c:scatterChart>
        <c:scatterStyle val="smoothMarker"/>
        <c:ser>
          <c:idx val="0"/>
          <c:order val="0"/>
          <c:trendline>
            <c:trendlineType val="poly"/>
            <c:order val="3"/>
            <c:dispEq val="1"/>
            <c:trendlineLbl>
              <c:layout>
                <c:manualLayout>
                  <c:x val="-0.12396609798775154"/>
                  <c:y val="-0.19903798483522897"/>
                </c:manualLayout>
              </c:layout>
              <c:numFmt formatCode="General" sourceLinked="0"/>
            </c:trendlineLbl>
          </c:trendline>
          <c:xVal>
            <c:numRef>
              <c:f>Sheet1!$A$1:$A$5</c:f>
              <c:numCache>
                <c:formatCode>General</c:formatCode>
                <c:ptCount val="5"/>
                <c:pt idx="0">
                  <c:v>0</c:v>
                </c:pt>
                <c:pt idx="1">
                  <c:v>1.4800000000000001E-2</c:v>
                </c:pt>
                <c:pt idx="2">
                  <c:v>2.9500000000000002E-2</c:v>
                </c:pt>
                <c:pt idx="3">
                  <c:v>4.4100000000000007E-2</c:v>
                </c:pt>
                <c:pt idx="4">
                  <c:v>5.9000000000000004E-2</c:v>
                </c:pt>
              </c:numCache>
            </c:numRef>
          </c:xVal>
          <c:yVal>
            <c:numRef>
              <c:f>Sheet1!$C$1:$C$5</c:f>
              <c:numCache>
                <c:formatCode>General</c:formatCode>
                <c:ptCount val="5"/>
                <c:pt idx="0">
                  <c:v>68.599999999999994</c:v>
                </c:pt>
                <c:pt idx="1">
                  <c:v>72</c:v>
                </c:pt>
                <c:pt idx="2">
                  <c:v>68.599999999999994</c:v>
                </c:pt>
                <c:pt idx="3">
                  <c:v>53.4</c:v>
                </c:pt>
                <c:pt idx="4">
                  <c:v>22.8</c:v>
                </c:pt>
              </c:numCache>
            </c:numRef>
          </c:yVal>
          <c:smooth val="1"/>
        </c:ser>
        <c:dLbls/>
        <c:axId val="106088704"/>
        <c:axId val="106287872"/>
      </c:scatterChart>
      <c:valAx>
        <c:axId val="106088704"/>
        <c:scaling>
          <c:orientation val="minMax"/>
        </c:scaling>
        <c:axPos val="b"/>
        <c:title>
          <c:tx>
            <c:rich>
              <a:bodyPr/>
              <a:lstStyle/>
              <a:p>
                <a:pPr>
                  <a:defRPr/>
                </a:pPr>
                <a:r>
                  <a:rPr lang="en-US" dirty="0"/>
                  <a:t>H</a:t>
                </a:r>
              </a:p>
            </c:rich>
          </c:tx>
          <c:layout/>
        </c:title>
        <c:numFmt formatCode="General" sourceLinked="1"/>
        <c:tickLblPos val="nextTo"/>
        <c:crossAx val="106287872"/>
        <c:crosses val="autoZero"/>
        <c:crossBetween val="midCat"/>
      </c:valAx>
      <c:valAx>
        <c:axId val="106287872"/>
        <c:scaling>
          <c:orientation val="minMax"/>
        </c:scaling>
        <c:axPos val="l"/>
        <c:majorGridlines/>
        <c:title>
          <c:tx>
            <c:rich>
              <a:bodyPr rot="-5400000" vert="horz"/>
              <a:lstStyle/>
              <a:p>
                <a:pPr>
                  <a:defRPr/>
                </a:pPr>
                <a:r>
                  <a:rPr lang="en-US" dirty="0"/>
                  <a:t>Q</a:t>
                </a:r>
              </a:p>
            </c:rich>
          </c:tx>
          <c:layout/>
        </c:title>
        <c:numFmt formatCode="General" sourceLinked="1"/>
        <c:tickLblPos val="nextTo"/>
        <c:crossAx val="106088704"/>
        <c:crosses val="autoZero"/>
        <c:crossBetween val="midCat"/>
      </c:valAx>
    </c:plotArea>
    <c:plotVisOnly val="1"/>
    <c:dispBlanksAs val="gap"/>
  </c:chart>
  <c:spPr>
    <a:solidFill>
      <a:schemeClr val="bg1"/>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00583-D4DF-4B66-A7DE-0AF72D0933B9}" type="datetimeFigureOut">
              <a:rPr lang="en-US" smtClean="0"/>
              <a:pPr/>
              <a:t>2/27/2015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5A2F2-9D7B-4892-9DFE-7BC6E5E06160}" type="slidenum">
              <a:rPr lang="en-US" smtClean="0"/>
              <a:pPr/>
              <a:t>‹#›</a:t>
            </a:fld>
            <a:endParaRPr lang="en-US" dirty="0"/>
          </a:p>
        </p:txBody>
      </p:sp>
    </p:spTree>
    <p:extLst>
      <p:ext uri="{BB962C8B-B14F-4D97-AF65-F5344CB8AC3E}">
        <p14:creationId xmlns:p14="http://schemas.microsoft.com/office/powerpoint/2010/main" xmlns="" val="344519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E00D0-A099-4CA6-B7B9-EA7FA1201378}" type="datetimeFigureOut">
              <a:rPr lang="en-US" smtClean="0"/>
              <a:pPr/>
              <a:t>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F64C1-5E35-4596-B196-1C53EE2EFB0B}" type="slidenum">
              <a:rPr lang="en-US" smtClean="0"/>
              <a:pPr/>
              <a:t>‹#›</a:t>
            </a:fld>
            <a:endParaRPr lang="en-US" dirty="0"/>
          </a:p>
        </p:txBody>
      </p:sp>
    </p:spTree>
    <p:extLst>
      <p:ext uri="{BB962C8B-B14F-4D97-AF65-F5344CB8AC3E}">
        <p14:creationId xmlns:p14="http://schemas.microsoft.com/office/powerpoint/2010/main" xmlns="" val="309072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E00D0-A099-4CA6-B7B9-EA7FA1201378}" type="datetimeFigureOut">
              <a:rPr lang="en-US" smtClean="0"/>
              <a:pPr/>
              <a:t>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F64C1-5E35-4596-B196-1C53EE2EFB0B}" type="slidenum">
              <a:rPr lang="en-US" smtClean="0"/>
              <a:pPr/>
              <a:t>‹#›</a:t>
            </a:fld>
            <a:endParaRPr lang="en-US" dirty="0"/>
          </a:p>
        </p:txBody>
      </p:sp>
    </p:spTree>
    <p:extLst>
      <p:ext uri="{BB962C8B-B14F-4D97-AF65-F5344CB8AC3E}">
        <p14:creationId xmlns:p14="http://schemas.microsoft.com/office/powerpoint/2010/main" xmlns="" val="428886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E00D0-A099-4CA6-B7B9-EA7FA1201378}" type="datetimeFigureOut">
              <a:rPr lang="en-US" smtClean="0"/>
              <a:pPr/>
              <a:t>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F64C1-5E35-4596-B196-1C53EE2EFB0B}" type="slidenum">
              <a:rPr lang="en-US" smtClean="0"/>
              <a:pPr/>
              <a:t>‹#›</a:t>
            </a:fld>
            <a:endParaRPr lang="en-US" dirty="0"/>
          </a:p>
        </p:txBody>
      </p:sp>
    </p:spTree>
    <p:extLst>
      <p:ext uri="{BB962C8B-B14F-4D97-AF65-F5344CB8AC3E}">
        <p14:creationId xmlns:p14="http://schemas.microsoft.com/office/powerpoint/2010/main" xmlns="" val="362234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E00D0-A099-4CA6-B7B9-EA7FA1201378}" type="datetimeFigureOut">
              <a:rPr lang="en-US" smtClean="0"/>
              <a:pPr/>
              <a:t>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F64C1-5E35-4596-B196-1C53EE2EFB0B}" type="slidenum">
              <a:rPr lang="en-US" smtClean="0"/>
              <a:pPr/>
              <a:t>‹#›</a:t>
            </a:fld>
            <a:endParaRPr lang="en-US" dirty="0"/>
          </a:p>
        </p:txBody>
      </p:sp>
    </p:spTree>
    <p:extLst>
      <p:ext uri="{BB962C8B-B14F-4D97-AF65-F5344CB8AC3E}">
        <p14:creationId xmlns:p14="http://schemas.microsoft.com/office/powerpoint/2010/main" xmlns="" val="376010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E00D0-A099-4CA6-B7B9-EA7FA1201378}" type="datetimeFigureOut">
              <a:rPr lang="en-US" smtClean="0"/>
              <a:pPr/>
              <a:t>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F64C1-5E35-4596-B196-1C53EE2EFB0B}" type="slidenum">
              <a:rPr lang="en-US" smtClean="0"/>
              <a:pPr/>
              <a:t>‹#›</a:t>
            </a:fld>
            <a:endParaRPr lang="en-US" dirty="0"/>
          </a:p>
        </p:txBody>
      </p:sp>
    </p:spTree>
    <p:extLst>
      <p:ext uri="{BB962C8B-B14F-4D97-AF65-F5344CB8AC3E}">
        <p14:creationId xmlns:p14="http://schemas.microsoft.com/office/powerpoint/2010/main" xmlns="" val="127341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1E00D0-A099-4CA6-B7B9-EA7FA1201378}" type="datetimeFigureOut">
              <a:rPr lang="en-US" smtClean="0"/>
              <a:pPr/>
              <a:t>2/27/2015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DF64C1-5E35-4596-B196-1C53EE2EFB0B}" type="slidenum">
              <a:rPr lang="en-US" smtClean="0"/>
              <a:pPr/>
              <a:t>‹#›</a:t>
            </a:fld>
            <a:endParaRPr lang="en-US" dirty="0"/>
          </a:p>
        </p:txBody>
      </p:sp>
    </p:spTree>
    <p:extLst>
      <p:ext uri="{BB962C8B-B14F-4D97-AF65-F5344CB8AC3E}">
        <p14:creationId xmlns:p14="http://schemas.microsoft.com/office/powerpoint/2010/main" xmlns="" val="389445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1E00D0-A099-4CA6-B7B9-EA7FA1201378}" type="datetimeFigureOut">
              <a:rPr lang="en-US" smtClean="0"/>
              <a:pPr/>
              <a:t>2/27/2015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DF64C1-5E35-4596-B196-1C53EE2EFB0B}" type="slidenum">
              <a:rPr lang="en-US" smtClean="0"/>
              <a:pPr/>
              <a:t>‹#›</a:t>
            </a:fld>
            <a:endParaRPr lang="en-US" dirty="0"/>
          </a:p>
        </p:txBody>
      </p:sp>
    </p:spTree>
    <p:extLst>
      <p:ext uri="{BB962C8B-B14F-4D97-AF65-F5344CB8AC3E}">
        <p14:creationId xmlns:p14="http://schemas.microsoft.com/office/powerpoint/2010/main" xmlns="" val="330721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1E00D0-A099-4CA6-B7B9-EA7FA1201378}" type="datetimeFigureOut">
              <a:rPr lang="en-US" smtClean="0"/>
              <a:pPr/>
              <a:t>2/27/2015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DF64C1-5E35-4596-B196-1C53EE2EFB0B}" type="slidenum">
              <a:rPr lang="en-US" smtClean="0"/>
              <a:pPr/>
              <a:t>‹#›</a:t>
            </a:fld>
            <a:endParaRPr lang="en-US" dirty="0"/>
          </a:p>
        </p:txBody>
      </p:sp>
    </p:spTree>
    <p:extLst>
      <p:ext uri="{BB962C8B-B14F-4D97-AF65-F5344CB8AC3E}">
        <p14:creationId xmlns:p14="http://schemas.microsoft.com/office/powerpoint/2010/main" xmlns="" val="8689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E00D0-A099-4CA6-B7B9-EA7FA1201378}" type="datetimeFigureOut">
              <a:rPr lang="en-US" smtClean="0"/>
              <a:pPr/>
              <a:t>2/27/2015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DF64C1-5E35-4596-B196-1C53EE2EFB0B}" type="slidenum">
              <a:rPr lang="en-US" smtClean="0"/>
              <a:pPr/>
              <a:t>‹#›</a:t>
            </a:fld>
            <a:endParaRPr lang="en-US" dirty="0"/>
          </a:p>
        </p:txBody>
      </p:sp>
    </p:spTree>
    <p:extLst>
      <p:ext uri="{BB962C8B-B14F-4D97-AF65-F5344CB8AC3E}">
        <p14:creationId xmlns:p14="http://schemas.microsoft.com/office/powerpoint/2010/main" xmlns="" val="38515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E00D0-A099-4CA6-B7B9-EA7FA1201378}" type="datetimeFigureOut">
              <a:rPr lang="en-US" smtClean="0"/>
              <a:pPr/>
              <a:t>2/27/2015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DF64C1-5E35-4596-B196-1C53EE2EFB0B}" type="slidenum">
              <a:rPr lang="en-US" smtClean="0"/>
              <a:pPr/>
              <a:t>‹#›</a:t>
            </a:fld>
            <a:endParaRPr lang="en-US" dirty="0"/>
          </a:p>
        </p:txBody>
      </p:sp>
    </p:spTree>
    <p:extLst>
      <p:ext uri="{BB962C8B-B14F-4D97-AF65-F5344CB8AC3E}">
        <p14:creationId xmlns:p14="http://schemas.microsoft.com/office/powerpoint/2010/main" xmlns="" val="400543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E00D0-A099-4CA6-B7B9-EA7FA1201378}" type="datetimeFigureOut">
              <a:rPr lang="en-US" smtClean="0"/>
              <a:pPr/>
              <a:t>2/27/2015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DF64C1-5E35-4596-B196-1C53EE2EFB0B}" type="slidenum">
              <a:rPr lang="en-US" smtClean="0"/>
              <a:pPr/>
              <a:t>‹#›</a:t>
            </a:fld>
            <a:endParaRPr lang="en-US" dirty="0"/>
          </a:p>
        </p:txBody>
      </p:sp>
    </p:spTree>
    <p:extLst>
      <p:ext uri="{BB962C8B-B14F-4D97-AF65-F5344CB8AC3E}">
        <p14:creationId xmlns:p14="http://schemas.microsoft.com/office/powerpoint/2010/main" xmlns="" val="3001797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E00D0-A099-4CA6-B7B9-EA7FA1201378}" type="datetimeFigureOut">
              <a:rPr lang="en-US" smtClean="0"/>
              <a:pPr/>
              <a:t>2/27/2015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F64C1-5E35-4596-B196-1C53EE2EFB0B}" type="slidenum">
              <a:rPr lang="en-US" smtClean="0"/>
              <a:pPr/>
              <a:t>‹#›</a:t>
            </a:fld>
            <a:endParaRPr lang="en-US" dirty="0"/>
          </a:p>
        </p:txBody>
      </p:sp>
    </p:spTree>
    <p:extLst>
      <p:ext uri="{BB962C8B-B14F-4D97-AF65-F5344CB8AC3E}">
        <p14:creationId xmlns:p14="http://schemas.microsoft.com/office/powerpoint/2010/main" xmlns="" val="467139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39.gi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s-bbAoxZmBg" TargetMode="External"/><Relationship Id="rId3" Type="http://schemas.openxmlformats.org/officeDocument/2006/relationships/slideLayout" Target="../slideLayouts/slideLayout1.xml"/><Relationship Id="rId7" Type="http://schemas.openxmlformats.org/officeDocument/2006/relationships/image" Target="../media/image7.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hyperlink" Target="http://prezi.com/rw--9pew6c2g/selecting-a-centrifugal-compresso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47.gif"/></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hyperlink" Target="http://prezi.com/rw--9pew6c2g/selecting-a-centrifugal-compressor/"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1333500" y="304800"/>
            <a:ext cx="6477000" cy="1754326"/>
          </a:xfrm>
          <a:prstGeom prst="rect">
            <a:avLst/>
          </a:prstGeom>
        </p:spPr>
        <p:txBody>
          <a:bodyPr wrap="square">
            <a:spAutoFit/>
          </a:bodyPr>
          <a:lstStyle/>
          <a:p>
            <a:pPr algn="ctr"/>
            <a:r>
              <a:rPr lang="en-US" sz="5400" dirty="0" smtClean="0">
                <a:solidFill>
                  <a:schemeClr val="accent5"/>
                </a:solidFill>
              </a:rPr>
              <a:t>Selecting a Centrifugal Compressor</a:t>
            </a:r>
            <a:endParaRPr lang="en-US" sz="5400" dirty="0">
              <a:solidFill>
                <a:schemeClr val="accent5"/>
              </a:solidFill>
            </a:endParaRPr>
          </a:p>
        </p:txBody>
      </p:sp>
      <p:sp>
        <p:nvSpPr>
          <p:cNvPr id="9" name="Rectangle 8"/>
          <p:cNvSpPr/>
          <p:nvPr/>
        </p:nvSpPr>
        <p:spPr>
          <a:xfrm>
            <a:off x="304800" y="2667000"/>
            <a:ext cx="3009900" cy="1938992"/>
          </a:xfrm>
          <a:prstGeom prst="rect">
            <a:avLst/>
          </a:prstGeom>
          <a:solidFill>
            <a:schemeClr val="tx1">
              <a:alpha val="34000"/>
            </a:schemeClr>
          </a:solidFill>
        </p:spPr>
        <p:txBody>
          <a:bodyPr wrap="square">
            <a:spAutoFit/>
          </a:bodyPr>
          <a:lstStyle/>
          <a:p>
            <a:r>
              <a:rPr lang="en-US" sz="2400" dirty="0" smtClean="0">
                <a:solidFill>
                  <a:schemeClr val="bg1"/>
                </a:solidFill>
              </a:rPr>
              <a:t>Group 17:</a:t>
            </a:r>
          </a:p>
          <a:p>
            <a:r>
              <a:rPr lang="en-US" sz="2400" dirty="0" smtClean="0">
                <a:solidFill>
                  <a:schemeClr val="bg1"/>
                </a:solidFill>
              </a:rPr>
              <a:t>Kymberly Juettemeyer</a:t>
            </a:r>
          </a:p>
          <a:p>
            <a:r>
              <a:rPr lang="en-US" sz="2400" dirty="0" smtClean="0">
                <a:solidFill>
                  <a:schemeClr val="bg1"/>
                </a:solidFill>
              </a:rPr>
              <a:t>Avanti Kavarthapu</a:t>
            </a:r>
          </a:p>
          <a:p>
            <a:r>
              <a:rPr lang="en-US" sz="2400" dirty="0" smtClean="0">
                <a:solidFill>
                  <a:schemeClr val="bg1"/>
                </a:solidFill>
              </a:rPr>
              <a:t>Anna Ryan</a:t>
            </a:r>
          </a:p>
          <a:p>
            <a:r>
              <a:rPr lang="en-US" sz="2400" dirty="0" smtClean="0">
                <a:solidFill>
                  <a:schemeClr val="bg1"/>
                </a:solidFill>
              </a:rPr>
              <a:t>Mary Whitney</a:t>
            </a:r>
            <a:endParaRPr lang="en-US" sz="2400" dirty="0">
              <a:solidFill>
                <a:schemeClr val="bg1"/>
              </a:solidFill>
            </a:endParaRPr>
          </a:p>
        </p:txBody>
      </p:sp>
      <p:sp>
        <p:nvSpPr>
          <p:cNvPr id="10" name="TextBox 9"/>
          <p:cNvSpPr txBox="1"/>
          <p:nvPr/>
        </p:nvSpPr>
        <p:spPr>
          <a:xfrm>
            <a:off x="1123950" y="6205180"/>
            <a:ext cx="6896099" cy="369332"/>
          </a:xfrm>
          <a:prstGeom prst="rect">
            <a:avLst/>
          </a:prstGeom>
          <a:solidFill>
            <a:schemeClr val="bg1">
              <a:alpha val="35000"/>
            </a:schemeClr>
          </a:solidFill>
        </p:spPr>
        <p:txBody>
          <a:bodyPr wrap="square" rtlCol="0">
            <a:spAutoFit/>
          </a:bodyPr>
          <a:lstStyle/>
          <a:p>
            <a:pPr algn="ctr"/>
            <a:r>
              <a:rPr lang="en-US" dirty="0" smtClean="0">
                <a:solidFill>
                  <a:schemeClr val="tx2"/>
                </a:solidFill>
                <a:hlinkClick r:id="rId2"/>
              </a:rPr>
              <a:t>http://prezi.com/rw--9pew6c2g/selecting-a-centrifugal-compressor/</a:t>
            </a:r>
            <a:endParaRPr lang="en-US" dirty="0">
              <a:solidFill>
                <a:schemeClr val="tx2"/>
              </a:solidFill>
            </a:endParaRPr>
          </a:p>
        </p:txBody>
      </p:sp>
      <p:sp>
        <p:nvSpPr>
          <p:cNvPr id="11" name="Rectangle 10"/>
          <p:cNvSpPr/>
          <p:nvPr/>
        </p:nvSpPr>
        <p:spPr>
          <a:xfrm>
            <a:off x="1019175" y="5836676"/>
            <a:ext cx="7105650" cy="369332"/>
          </a:xfrm>
          <a:prstGeom prst="rect">
            <a:avLst/>
          </a:prstGeom>
        </p:spPr>
        <p:txBody>
          <a:bodyPr wrap="square">
            <a:spAutoFit/>
          </a:bodyPr>
          <a:lstStyle/>
          <a:p>
            <a:pPr algn="ctr"/>
            <a:r>
              <a:rPr lang="en-US" dirty="0" smtClean="0">
                <a:solidFill>
                  <a:schemeClr val="bg1"/>
                </a:solidFill>
              </a:rPr>
              <a:t>Access the link below for a dynamic version of this presentation:</a:t>
            </a:r>
            <a:endParaRPr lang="en-US" dirty="0" smtClean="0">
              <a:solidFill>
                <a:schemeClr val="bg1"/>
              </a:solidFill>
              <a:hlinkClick r:id="rId2"/>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91000" y="2046405"/>
            <a:ext cx="4152900" cy="3180181"/>
          </a:xfrm>
          <a:prstGeom prst="rect">
            <a:avLst/>
          </a:prstGeom>
        </p:spPr>
      </p:pic>
      <p:sp>
        <p:nvSpPr>
          <p:cNvPr id="13" name="Rectangle 12"/>
          <p:cNvSpPr/>
          <p:nvPr/>
        </p:nvSpPr>
        <p:spPr>
          <a:xfrm>
            <a:off x="4571999" y="5226586"/>
            <a:ext cx="3448050" cy="400110"/>
          </a:xfrm>
          <a:prstGeom prst="rect">
            <a:avLst/>
          </a:prstGeom>
        </p:spPr>
        <p:txBody>
          <a:bodyPr wrap="square">
            <a:spAutoFit/>
          </a:bodyPr>
          <a:lstStyle/>
          <a:p>
            <a:pPr algn="just"/>
            <a:r>
              <a:rPr lang="en-US" sz="1000" dirty="0" smtClean="0">
                <a:solidFill>
                  <a:schemeClr val="bg1"/>
                </a:solidFill>
              </a:rPr>
              <a:t>Centrifugal compressor multistage axial type. 2009. Oil Free Air. Pneumotech Inc. Web. 25 Nov. 2013.</a:t>
            </a:r>
            <a:endParaRPr lang="en-US" sz="1000" dirty="0">
              <a:solidFill>
                <a:schemeClr val="bg1"/>
              </a:solidFill>
            </a:endParaRPr>
          </a:p>
        </p:txBody>
      </p:sp>
      <p:sp>
        <p:nvSpPr>
          <p:cNvPr id="7" name="Rectangle 6"/>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a:t>
            </a:r>
          </a:p>
        </p:txBody>
      </p:sp>
    </p:spTree>
    <p:extLst>
      <p:ext uri="{BB962C8B-B14F-4D97-AF65-F5344CB8AC3E}">
        <p14:creationId xmlns:p14="http://schemas.microsoft.com/office/powerpoint/2010/main" xmlns="" val="399759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2384897" y="2773995"/>
            <a:ext cx="3896319" cy="1200329"/>
          </a:xfrm>
          <a:prstGeom prst="rect">
            <a:avLst/>
          </a:prstGeom>
          <a:solidFill>
            <a:schemeClr val="accent5">
              <a:lumMod val="75000"/>
              <a:alpha val="50000"/>
            </a:schemeClr>
          </a:solidFill>
        </p:spPr>
        <p:txBody>
          <a:bodyPr wrap="square">
            <a:spAutoFit/>
          </a:bodyPr>
          <a:lstStyle/>
          <a:p>
            <a:r>
              <a:rPr lang="en-US" dirty="0">
                <a:solidFill>
                  <a:schemeClr val="bg1"/>
                </a:solidFill>
              </a:rPr>
              <a:t>Low flow coefficient</a:t>
            </a:r>
            <a:r>
              <a:rPr lang="en-US" dirty="0" smtClean="0">
                <a:solidFill>
                  <a:schemeClr val="bg1"/>
                </a:solidFill>
              </a:rPr>
              <a:t>:</a:t>
            </a:r>
          </a:p>
          <a:p>
            <a:pPr marL="285750" indent="-285750">
              <a:buFont typeface="Arial" panose="020B0604020202020204" pitchFamily="34" charset="0"/>
              <a:buChar char="•"/>
            </a:pPr>
            <a:r>
              <a:rPr lang="en-US" dirty="0" smtClean="0">
                <a:solidFill>
                  <a:schemeClr val="bg1"/>
                </a:solidFill>
              </a:rPr>
              <a:t>Long</a:t>
            </a:r>
            <a:r>
              <a:rPr lang="en-US" dirty="0">
                <a:solidFill>
                  <a:schemeClr val="bg1"/>
                </a:solidFill>
              </a:rPr>
              <a:t>, narrow passages</a:t>
            </a:r>
            <a:r>
              <a:rPr lang="en-US" dirty="0" smtClean="0">
                <a:solidFill>
                  <a:schemeClr val="bg1"/>
                </a:solidFill>
              </a:rPr>
              <a:t>.</a:t>
            </a:r>
          </a:p>
          <a:p>
            <a:pPr marL="285750" indent="-285750">
              <a:buFont typeface="Arial" panose="020B0604020202020204" pitchFamily="34" charset="0"/>
              <a:buChar char="•"/>
            </a:pPr>
            <a:r>
              <a:rPr lang="en-US" dirty="0" smtClean="0">
                <a:solidFill>
                  <a:schemeClr val="bg1"/>
                </a:solidFill>
              </a:rPr>
              <a:t>Simpler </a:t>
            </a:r>
            <a:r>
              <a:rPr lang="en-US" dirty="0">
                <a:solidFill>
                  <a:schemeClr val="bg1"/>
                </a:solidFill>
              </a:rPr>
              <a:t>blades, circular arc sections</a:t>
            </a:r>
            <a:r>
              <a:rPr lang="en-US" dirty="0" smtClean="0">
                <a:solidFill>
                  <a:schemeClr val="bg1"/>
                </a:solidFill>
              </a:rPr>
              <a:t>.</a:t>
            </a:r>
          </a:p>
          <a:p>
            <a:pPr marL="285750" indent="-285750">
              <a:buFont typeface="Arial" panose="020B0604020202020204" pitchFamily="34" charset="0"/>
              <a:buChar char="•"/>
            </a:pPr>
            <a:r>
              <a:rPr lang="en-US" dirty="0" smtClean="0">
                <a:solidFill>
                  <a:schemeClr val="bg1"/>
                </a:solidFill>
              </a:rPr>
              <a:t>Lower </a:t>
            </a:r>
            <a:r>
              <a:rPr lang="en-US" dirty="0">
                <a:solidFill>
                  <a:schemeClr val="bg1"/>
                </a:solidFill>
              </a:rPr>
              <a:t>efficiency</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2589" y="1014407"/>
            <a:ext cx="1428950" cy="7049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76353" y="1563045"/>
            <a:ext cx="2867647" cy="24219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728" y="3974324"/>
            <a:ext cx="3063856" cy="2147858"/>
          </a:xfrm>
          <a:prstGeom prst="rect">
            <a:avLst/>
          </a:prstGeom>
        </p:spPr>
      </p:pic>
      <p:sp>
        <p:nvSpPr>
          <p:cNvPr id="10" name="Rectangle 9"/>
          <p:cNvSpPr/>
          <p:nvPr/>
        </p:nvSpPr>
        <p:spPr>
          <a:xfrm>
            <a:off x="4317877" y="241040"/>
            <a:ext cx="3373039" cy="707886"/>
          </a:xfrm>
          <a:prstGeom prst="rect">
            <a:avLst/>
          </a:prstGeom>
        </p:spPr>
        <p:txBody>
          <a:bodyPr wrap="none">
            <a:spAutoFit/>
          </a:bodyPr>
          <a:lstStyle/>
          <a:p>
            <a:r>
              <a:rPr lang="en-US" sz="4000" dirty="0">
                <a:solidFill>
                  <a:schemeClr val="bg1"/>
                </a:solidFill>
              </a:rPr>
              <a:t>Blade Selection</a:t>
            </a:r>
          </a:p>
        </p:txBody>
      </p:sp>
      <p:sp>
        <p:nvSpPr>
          <p:cNvPr id="12" name="Rectangle 11"/>
          <p:cNvSpPr/>
          <p:nvPr/>
        </p:nvSpPr>
        <p:spPr>
          <a:xfrm>
            <a:off x="6281216" y="3950520"/>
            <a:ext cx="2819400" cy="400110"/>
          </a:xfrm>
          <a:prstGeom prst="rect">
            <a:avLst/>
          </a:prstGeom>
          <a:solidFill>
            <a:schemeClr val="tx1">
              <a:alpha val="50000"/>
            </a:schemeClr>
          </a:solidFill>
        </p:spPr>
        <p:txBody>
          <a:bodyPr wrap="square">
            <a:spAutoFit/>
          </a:bodyPr>
          <a:lstStyle/>
          <a:p>
            <a:pPr algn="just"/>
            <a:r>
              <a:rPr lang="en-US" sz="1000" dirty="0">
                <a:solidFill>
                  <a:schemeClr val="bg1"/>
                </a:solidFill>
              </a:rPr>
              <a:t>2D Impeller Blade. 2013. Selecting a Centrifugal Compressor. AIChE. Web. 25 Nov. 2013.</a:t>
            </a:r>
          </a:p>
        </p:txBody>
      </p:sp>
      <p:sp>
        <p:nvSpPr>
          <p:cNvPr id="13" name="Rectangle 12"/>
          <p:cNvSpPr/>
          <p:nvPr/>
        </p:nvSpPr>
        <p:spPr>
          <a:xfrm>
            <a:off x="3054128" y="5048253"/>
            <a:ext cx="4353520" cy="1200329"/>
          </a:xfrm>
          <a:prstGeom prst="rect">
            <a:avLst/>
          </a:prstGeom>
          <a:solidFill>
            <a:schemeClr val="accent2">
              <a:lumMod val="75000"/>
              <a:alpha val="35000"/>
            </a:schemeClr>
          </a:solidFill>
        </p:spPr>
        <p:txBody>
          <a:bodyPr wrap="square">
            <a:spAutoFit/>
          </a:bodyPr>
          <a:lstStyle/>
          <a:p>
            <a:r>
              <a:rPr lang="en-US" dirty="0">
                <a:solidFill>
                  <a:schemeClr val="bg1"/>
                </a:solidFill>
              </a:rPr>
              <a:t>High flow coefficients</a:t>
            </a:r>
            <a:r>
              <a:rPr lang="en-US" dirty="0" smtClean="0">
                <a:solidFill>
                  <a:schemeClr val="bg1"/>
                </a:solidFill>
              </a:rPr>
              <a:t>:</a:t>
            </a:r>
          </a:p>
          <a:p>
            <a:pPr marL="285750" indent="-285750">
              <a:buFont typeface="Arial" panose="020B0604020202020204" pitchFamily="34" charset="0"/>
              <a:buChar char="•"/>
            </a:pPr>
            <a:r>
              <a:rPr lang="en-US" dirty="0" smtClean="0">
                <a:solidFill>
                  <a:schemeClr val="bg1"/>
                </a:solidFill>
              </a:rPr>
              <a:t>Wider </a:t>
            </a:r>
            <a:r>
              <a:rPr lang="en-US" dirty="0">
                <a:solidFill>
                  <a:schemeClr val="bg1"/>
                </a:solidFill>
              </a:rPr>
              <a:t>passages due to higher flow rates</a:t>
            </a:r>
            <a:r>
              <a:rPr lang="en-US" dirty="0" smtClean="0">
                <a:solidFill>
                  <a:schemeClr val="bg1"/>
                </a:solidFill>
              </a:rPr>
              <a:t>.</a:t>
            </a:r>
          </a:p>
          <a:p>
            <a:pPr marL="285750" indent="-285750">
              <a:buFont typeface="Arial" panose="020B0604020202020204" pitchFamily="34" charset="0"/>
              <a:buChar char="•"/>
            </a:pPr>
            <a:r>
              <a:rPr lang="en-US" dirty="0" smtClean="0">
                <a:solidFill>
                  <a:schemeClr val="bg1"/>
                </a:solidFill>
              </a:rPr>
              <a:t>Complex </a:t>
            </a:r>
            <a:r>
              <a:rPr lang="en-US" dirty="0">
                <a:solidFill>
                  <a:schemeClr val="bg1"/>
                </a:solidFill>
              </a:rPr>
              <a:t>blades</a:t>
            </a:r>
            <a:r>
              <a:rPr lang="en-US" dirty="0" smtClean="0">
                <a:solidFill>
                  <a:schemeClr val="bg1"/>
                </a:solidFill>
              </a:rPr>
              <a:t>.</a:t>
            </a:r>
          </a:p>
          <a:p>
            <a:pPr marL="285750" indent="-285750">
              <a:buFont typeface="Arial" panose="020B0604020202020204" pitchFamily="34" charset="0"/>
              <a:buChar char="•"/>
            </a:pPr>
            <a:r>
              <a:rPr lang="en-US" dirty="0" smtClean="0">
                <a:solidFill>
                  <a:schemeClr val="bg1"/>
                </a:solidFill>
              </a:rPr>
              <a:t>Higher </a:t>
            </a:r>
            <a:r>
              <a:rPr lang="en-US" dirty="0">
                <a:solidFill>
                  <a:schemeClr val="bg1"/>
                </a:solidFill>
              </a:rPr>
              <a:t>efficiency.</a:t>
            </a:r>
          </a:p>
        </p:txBody>
      </p:sp>
      <p:sp>
        <p:nvSpPr>
          <p:cNvPr id="14" name="Rectangle 13"/>
          <p:cNvSpPr/>
          <p:nvPr/>
        </p:nvSpPr>
        <p:spPr>
          <a:xfrm>
            <a:off x="0" y="6119336"/>
            <a:ext cx="3054128" cy="400110"/>
          </a:xfrm>
          <a:prstGeom prst="rect">
            <a:avLst/>
          </a:prstGeom>
        </p:spPr>
        <p:txBody>
          <a:bodyPr wrap="square">
            <a:spAutoFit/>
          </a:bodyPr>
          <a:lstStyle/>
          <a:p>
            <a:pPr algn="just"/>
            <a:r>
              <a:rPr lang="en-US" sz="1000" dirty="0">
                <a:solidFill>
                  <a:schemeClr val="bg1"/>
                </a:solidFill>
              </a:rPr>
              <a:t>3D Impeller Blade. 2013. Selecting a Centrifugal Compressor. AIChE. Web. 25 Nov. 2013.</a:t>
            </a:r>
          </a:p>
        </p:txBody>
      </p:sp>
      <p:sp>
        <p:nvSpPr>
          <p:cNvPr id="15" name="Rectangle 14"/>
          <p:cNvSpPr/>
          <p:nvPr/>
        </p:nvSpPr>
        <p:spPr>
          <a:xfrm>
            <a:off x="130707" y="2133600"/>
            <a:ext cx="1632563" cy="369332"/>
          </a:xfrm>
          <a:prstGeom prst="rect">
            <a:avLst/>
          </a:prstGeom>
        </p:spPr>
        <p:txBody>
          <a:bodyPr wrap="none">
            <a:spAutoFit/>
          </a:bodyPr>
          <a:lstStyle/>
          <a:p>
            <a:r>
              <a:rPr lang="en-US" dirty="0">
                <a:solidFill>
                  <a:schemeClr val="bg1"/>
                </a:solidFill>
              </a:rPr>
              <a:t>flow coefficient</a:t>
            </a:r>
          </a:p>
        </p:txBody>
      </p:sp>
      <p:sp>
        <p:nvSpPr>
          <p:cNvPr id="16" name="Rectangle 15"/>
          <p:cNvSpPr/>
          <p:nvPr/>
        </p:nvSpPr>
        <p:spPr>
          <a:xfrm>
            <a:off x="2028333" y="1991247"/>
            <a:ext cx="1705467" cy="369332"/>
          </a:xfrm>
          <a:prstGeom prst="rect">
            <a:avLst/>
          </a:prstGeom>
        </p:spPr>
        <p:txBody>
          <a:bodyPr wrap="none">
            <a:spAutoFit/>
          </a:bodyPr>
          <a:lstStyle/>
          <a:p>
            <a:r>
              <a:rPr lang="en-US" dirty="0">
                <a:solidFill>
                  <a:schemeClr val="bg1"/>
                </a:solidFill>
              </a:rPr>
              <a:t>operating speed</a:t>
            </a:r>
          </a:p>
        </p:txBody>
      </p:sp>
      <p:sp>
        <p:nvSpPr>
          <p:cNvPr id="18" name="Rectangle 17"/>
          <p:cNvSpPr/>
          <p:nvPr/>
        </p:nvSpPr>
        <p:spPr>
          <a:xfrm>
            <a:off x="2910148" y="1401087"/>
            <a:ext cx="1432636" cy="369332"/>
          </a:xfrm>
          <a:prstGeom prst="rect">
            <a:avLst/>
          </a:prstGeom>
        </p:spPr>
        <p:txBody>
          <a:bodyPr wrap="none">
            <a:spAutoFit/>
          </a:bodyPr>
          <a:lstStyle/>
          <a:p>
            <a:r>
              <a:rPr lang="en-US" dirty="0">
                <a:solidFill>
                  <a:schemeClr val="bg1"/>
                </a:solidFill>
              </a:rPr>
              <a:t>exit diameter</a:t>
            </a:r>
          </a:p>
        </p:txBody>
      </p:sp>
      <p:sp>
        <p:nvSpPr>
          <p:cNvPr id="19" name="Rectangle 18"/>
          <p:cNvSpPr/>
          <p:nvPr/>
        </p:nvSpPr>
        <p:spPr>
          <a:xfrm>
            <a:off x="1258186" y="241040"/>
            <a:ext cx="2475614" cy="369332"/>
          </a:xfrm>
          <a:prstGeom prst="rect">
            <a:avLst/>
          </a:prstGeom>
        </p:spPr>
        <p:txBody>
          <a:bodyPr wrap="none">
            <a:spAutoFit/>
          </a:bodyPr>
          <a:lstStyle/>
          <a:p>
            <a:r>
              <a:rPr lang="en-US" dirty="0">
                <a:solidFill>
                  <a:schemeClr val="bg1"/>
                </a:solidFill>
              </a:rPr>
              <a:t>volumetric flow capacity</a:t>
            </a:r>
          </a:p>
        </p:txBody>
      </p:sp>
      <p:cxnSp>
        <p:nvCxnSpPr>
          <p:cNvPr id="21" name="Curved Connector 20"/>
          <p:cNvCxnSpPr/>
          <p:nvPr/>
        </p:nvCxnSpPr>
        <p:spPr>
          <a:xfrm rot="5400000">
            <a:off x="356835" y="1543446"/>
            <a:ext cx="766719" cy="413588"/>
          </a:xfrm>
          <a:prstGeom prst="curvedConnector3">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rot="16200000" flipH="1">
            <a:off x="1501344" y="1606608"/>
            <a:ext cx="547850" cy="506138"/>
          </a:xfrm>
          <a:prstGeom prst="curvedConnector3">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a:endCxn id="18" idx="1"/>
          </p:cNvCxnSpPr>
          <p:nvPr/>
        </p:nvCxnSpPr>
        <p:spPr>
          <a:xfrm>
            <a:off x="2028338" y="1563045"/>
            <a:ext cx="881810" cy="22708"/>
          </a:xfrm>
          <a:prstGeom prst="curvedConnector3">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p:nvPr/>
        </p:nvCxnSpPr>
        <p:spPr>
          <a:xfrm rot="5400000" flipH="1" flipV="1">
            <a:off x="1559558" y="798699"/>
            <a:ext cx="419427" cy="11994"/>
          </a:xfrm>
          <a:prstGeom prst="curvedConnector3">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10</a:t>
            </a:r>
            <a:endParaRPr lang="en-US" sz="900" dirty="0"/>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2804625" y="221672"/>
            <a:ext cx="3534750" cy="707886"/>
          </a:xfrm>
          <a:prstGeom prst="rect">
            <a:avLst/>
          </a:prstGeom>
        </p:spPr>
        <p:txBody>
          <a:bodyPr wrap="none">
            <a:spAutoFit/>
          </a:bodyPr>
          <a:lstStyle/>
          <a:p>
            <a:r>
              <a:rPr lang="en-US" sz="4000" dirty="0">
                <a:solidFill>
                  <a:schemeClr val="bg1"/>
                </a:solidFill>
              </a:rPr>
              <a:t>Flow </a:t>
            </a:r>
            <a:r>
              <a:rPr lang="en-US" sz="4000" dirty="0" smtClean="0">
                <a:solidFill>
                  <a:schemeClr val="bg1"/>
                </a:solidFill>
              </a:rPr>
              <a:t>Coefficient</a:t>
            </a:r>
            <a:endParaRPr lang="en-US" sz="4000"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9780" y="1371600"/>
            <a:ext cx="6830379" cy="3762900"/>
          </a:xfrm>
          <a:prstGeom prst="rect">
            <a:avLst/>
          </a:prstGeom>
        </p:spPr>
      </p:pic>
      <p:sp>
        <p:nvSpPr>
          <p:cNvPr id="7" name="Rectangle 6"/>
          <p:cNvSpPr/>
          <p:nvPr/>
        </p:nvSpPr>
        <p:spPr>
          <a:xfrm>
            <a:off x="2178798" y="5159617"/>
            <a:ext cx="4812341" cy="246221"/>
          </a:xfrm>
          <a:prstGeom prst="rect">
            <a:avLst/>
          </a:prstGeom>
        </p:spPr>
        <p:txBody>
          <a:bodyPr wrap="square">
            <a:spAutoFit/>
          </a:bodyPr>
          <a:lstStyle/>
          <a:p>
            <a:pPr algn="just"/>
            <a:r>
              <a:rPr lang="pt-BR" sz="1000" dirty="0">
                <a:solidFill>
                  <a:schemeClr val="bg1"/>
                </a:solidFill>
              </a:rPr>
              <a:t>Compressor Rotor. 2013. Selecting a Centrifugal Compressor. AIChE. Web. 25 Nov. 2013.</a:t>
            </a:r>
            <a:endParaRPr lang="en-US" sz="1000" dirty="0">
              <a:solidFill>
                <a:schemeClr val="bg1"/>
              </a:solidFill>
            </a:endParaRPr>
          </a:p>
        </p:txBody>
      </p:sp>
      <p:cxnSp>
        <p:nvCxnSpPr>
          <p:cNvPr id="11" name="Straight Arrow Connector 10"/>
          <p:cNvCxnSpPr/>
          <p:nvPr/>
        </p:nvCxnSpPr>
        <p:spPr>
          <a:xfrm flipH="1">
            <a:off x="1169780" y="5715000"/>
            <a:ext cx="6830379"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83659" y="6248400"/>
            <a:ext cx="6716500"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891350" y="5530334"/>
            <a:ext cx="1501117" cy="369332"/>
          </a:xfrm>
          <a:prstGeom prst="rect">
            <a:avLst/>
          </a:prstGeom>
          <a:solidFill>
            <a:srgbClr val="00B0F0">
              <a:alpha val="65000"/>
            </a:srgbClr>
          </a:solidFill>
        </p:spPr>
        <p:txBody>
          <a:bodyPr wrap="none">
            <a:spAutoFit/>
          </a:bodyPr>
          <a:lstStyle/>
          <a:p>
            <a:r>
              <a:rPr lang="en-US" dirty="0">
                <a:solidFill>
                  <a:schemeClr val="bg1"/>
                </a:solidFill>
              </a:rPr>
              <a:t>Fluid pressure</a:t>
            </a:r>
          </a:p>
        </p:txBody>
      </p:sp>
      <p:sp>
        <p:nvSpPr>
          <p:cNvPr id="16" name="Rectangle 15"/>
          <p:cNvSpPr/>
          <p:nvPr/>
        </p:nvSpPr>
        <p:spPr>
          <a:xfrm>
            <a:off x="4190535" y="6063734"/>
            <a:ext cx="902748" cy="369332"/>
          </a:xfrm>
          <a:prstGeom prst="rect">
            <a:avLst/>
          </a:prstGeom>
          <a:solidFill>
            <a:srgbClr val="00B0F0">
              <a:alpha val="65000"/>
            </a:srgbClr>
          </a:solidFill>
        </p:spPr>
        <p:txBody>
          <a:bodyPr wrap="none">
            <a:spAutoFit/>
          </a:bodyPr>
          <a:lstStyle/>
          <a:p>
            <a:r>
              <a:rPr lang="en-US" dirty="0">
                <a:solidFill>
                  <a:schemeClr val="bg1"/>
                </a:solidFill>
              </a:rPr>
              <a:t>Volume</a:t>
            </a:r>
          </a:p>
        </p:txBody>
      </p:sp>
      <p:sp>
        <p:nvSpPr>
          <p:cNvPr id="12" name="Rectangle 11"/>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11</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2961944" y="228600"/>
            <a:ext cx="3220112" cy="707886"/>
          </a:xfrm>
          <a:prstGeom prst="rect">
            <a:avLst/>
          </a:prstGeom>
        </p:spPr>
        <p:txBody>
          <a:bodyPr wrap="none">
            <a:spAutoFit/>
          </a:bodyPr>
          <a:lstStyle/>
          <a:p>
            <a:r>
              <a:rPr lang="en-US" sz="4000" dirty="0">
                <a:solidFill>
                  <a:schemeClr val="bg1"/>
                </a:solidFill>
              </a:rPr>
              <a:t>Configurations</a:t>
            </a:r>
          </a:p>
        </p:txBody>
      </p:sp>
      <p:sp>
        <p:nvSpPr>
          <p:cNvPr id="6" name="Rectangle 5"/>
          <p:cNvSpPr/>
          <p:nvPr/>
        </p:nvSpPr>
        <p:spPr>
          <a:xfrm>
            <a:off x="457200" y="1676400"/>
            <a:ext cx="8229600" cy="1200329"/>
          </a:xfrm>
          <a:prstGeom prst="rect">
            <a:avLst/>
          </a:prstGeom>
          <a:solidFill>
            <a:srgbClr val="FF0000">
              <a:alpha val="30000"/>
            </a:srgbClr>
          </a:solidFill>
        </p:spPr>
        <p:txBody>
          <a:bodyPr wrap="square">
            <a:spAutoFit/>
          </a:bodyPr>
          <a:lstStyle/>
          <a:p>
            <a:pPr marL="285750" indent="-285750">
              <a:buFont typeface="Arial" panose="020B0604020202020204" pitchFamily="34" charset="0"/>
              <a:buChar char="•"/>
            </a:pPr>
            <a:r>
              <a:rPr lang="en-US" dirty="0">
                <a:solidFill>
                  <a:schemeClr val="bg1"/>
                </a:solidFill>
              </a:rPr>
              <a:t>Flow “swirls outward”  in radial and tangential direction</a:t>
            </a:r>
            <a:r>
              <a:rPr lang="en-US" dirty="0" smtClean="0">
                <a:solidFill>
                  <a:schemeClr val="bg1"/>
                </a:solidFill>
              </a:rPr>
              <a:t>.</a:t>
            </a:r>
          </a:p>
          <a:p>
            <a:pPr marL="285750" indent="-285750">
              <a:buFont typeface="Arial" panose="020B0604020202020204" pitchFamily="34" charset="0"/>
              <a:buChar char="•"/>
            </a:pPr>
            <a:r>
              <a:rPr lang="en-US" dirty="0" smtClean="0">
                <a:solidFill>
                  <a:schemeClr val="bg1"/>
                </a:solidFill>
              </a:rPr>
              <a:t>Purposes </a:t>
            </a:r>
            <a:r>
              <a:rPr lang="en-US" dirty="0">
                <a:solidFill>
                  <a:schemeClr val="bg1"/>
                </a:solidFill>
              </a:rPr>
              <a:t>of Stationary Components</a:t>
            </a:r>
            <a:r>
              <a:rPr lang="en-US" dirty="0" smtClean="0">
                <a:solidFill>
                  <a:schemeClr val="bg1"/>
                </a:solidFill>
              </a:rPr>
              <a:t>:</a:t>
            </a:r>
          </a:p>
          <a:p>
            <a:pPr marL="742950" lvl="1" indent="-285750">
              <a:buFont typeface="Arial" panose="020B0604020202020204" pitchFamily="34" charset="0"/>
              <a:buChar char="•"/>
            </a:pPr>
            <a:r>
              <a:rPr lang="en-US" dirty="0" smtClean="0">
                <a:solidFill>
                  <a:schemeClr val="bg1"/>
                </a:solidFill>
              </a:rPr>
              <a:t>Primary </a:t>
            </a:r>
            <a:r>
              <a:rPr lang="en-US" dirty="0">
                <a:solidFill>
                  <a:schemeClr val="bg1"/>
                </a:solidFill>
              </a:rPr>
              <a:t>purpose - control, or guide, flow</a:t>
            </a:r>
            <a:r>
              <a:rPr lang="en-US" dirty="0" smtClean="0">
                <a:solidFill>
                  <a:schemeClr val="bg1"/>
                </a:solidFill>
              </a:rPr>
              <a:t>.</a:t>
            </a:r>
          </a:p>
          <a:p>
            <a:pPr marL="742950" lvl="1" indent="-285750">
              <a:buFont typeface="Arial" panose="020B0604020202020204" pitchFamily="34" charset="0"/>
              <a:buChar char="•"/>
            </a:pPr>
            <a:r>
              <a:rPr lang="en-US" dirty="0" smtClean="0">
                <a:solidFill>
                  <a:schemeClr val="bg1"/>
                </a:solidFill>
              </a:rPr>
              <a:t>Efficiently </a:t>
            </a:r>
            <a:r>
              <a:rPr lang="en-US" dirty="0">
                <a:solidFill>
                  <a:schemeClr val="bg1"/>
                </a:solidFill>
              </a:rPr>
              <a:t>convert Dynamic Pressure exiting the impeller into Static Pressure.</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8979" y="3451060"/>
            <a:ext cx="2514600" cy="1819275"/>
          </a:xfrm>
          <a:prstGeom prst="rect">
            <a:avLst/>
          </a:prstGeom>
        </p:spPr>
      </p:pic>
      <p:sp>
        <p:nvSpPr>
          <p:cNvPr id="8" name="Rectangle 7"/>
          <p:cNvSpPr/>
          <p:nvPr/>
        </p:nvSpPr>
        <p:spPr>
          <a:xfrm>
            <a:off x="3570179" y="3760532"/>
            <a:ext cx="5223754" cy="1200329"/>
          </a:xfrm>
          <a:prstGeom prst="rect">
            <a:avLst/>
          </a:prstGeom>
          <a:solidFill>
            <a:srgbClr val="92D050">
              <a:alpha val="50000"/>
            </a:srgbClr>
          </a:solidFill>
        </p:spPr>
        <p:txBody>
          <a:bodyPr wrap="square">
            <a:spAutoFit/>
          </a:bodyPr>
          <a:lstStyle/>
          <a:p>
            <a:r>
              <a:rPr lang="en-US" dirty="0" smtClean="0">
                <a:solidFill>
                  <a:schemeClr val="bg1"/>
                </a:solidFill>
              </a:rPr>
              <a:t>Type of components depend on style of compressors. Categories: </a:t>
            </a:r>
          </a:p>
          <a:p>
            <a:pPr marL="285750" indent="-285750">
              <a:buFont typeface="Arial" panose="020B0604020202020204" pitchFamily="34" charset="0"/>
              <a:buChar char="•"/>
            </a:pPr>
            <a:r>
              <a:rPr lang="en-US" dirty="0" smtClean="0">
                <a:solidFill>
                  <a:schemeClr val="bg1"/>
                </a:solidFill>
              </a:rPr>
              <a:t>Between-bearing configurations.</a:t>
            </a:r>
          </a:p>
          <a:p>
            <a:pPr marL="285750" indent="-285750">
              <a:buFont typeface="Arial" panose="020B0604020202020204" pitchFamily="34" charset="0"/>
              <a:buChar char="•"/>
            </a:pPr>
            <a:r>
              <a:rPr lang="en-US" dirty="0" smtClean="0">
                <a:solidFill>
                  <a:schemeClr val="bg1"/>
                </a:solidFill>
              </a:rPr>
              <a:t>Integrally geared designs.</a:t>
            </a:r>
            <a:endParaRPr lang="en-US" dirty="0">
              <a:solidFill>
                <a:schemeClr val="bg1"/>
              </a:solidFill>
            </a:endParaRPr>
          </a:p>
        </p:txBody>
      </p:sp>
      <p:sp>
        <p:nvSpPr>
          <p:cNvPr id="9" name="Rectangle 8"/>
          <p:cNvSpPr/>
          <p:nvPr/>
        </p:nvSpPr>
        <p:spPr>
          <a:xfrm>
            <a:off x="988979" y="5270335"/>
            <a:ext cx="2514600" cy="553998"/>
          </a:xfrm>
          <a:prstGeom prst="rect">
            <a:avLst/>
          </a:prstGeom>
        </p:spPr>
        <p:txBody>
          <a:bodyPr wrap="square">
            <a:spAutoFit/>
          </a:bodyPr>
          <a:lstStyle/>
          <a:p>
            <a:pPr algn="just"/>
            <a:r>
              <a:rPr lang="en-US" sz="1000" dirty="0">
                <a:solidFill>
                  <a:schemeClr val="bg1"/>
                </a:solidFill>
              </a:rPr>
              <a:t>Centrifugal Compressor diagram. 2010. Different Types of Air Compressors-2. Bright Hub Engineering. Web. 25 Nov. 2013.</a:t>
            </a:r>
          </a:p>
        </p:txBody>
      </p:sp>
      <p:sp>
        <p:nvSpPr>
          <p:cNvPr id="10" name="Rectangle 9"/>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12</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1215087" y="304800"/>
            <a:ext cx="6713826" cy="707886"/>
          </a:xfrm>
          <a:prstGeom prst="rect">
            <a:avLst/>
          </a:prstGeom>
        </p:spPr>
        <p:txBody>
          <a:bodyPr wrap="none">
            <a:spAutoFit/>
          </a:bodyPr>
          <a:lstStyle/>
          <a:p>
            <a:r>
              <a:rPr lang="en-US" sz="4000" dirty="0">
                <a:solidFill>
                  <a:schemeClr val="bg1"/>
                </a:solidFill>
              </a:rPr>
              <a:t>Between-bearing Configuration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 y="1371600"/>
            <a:ext cx="5189574" cy="3748430"/>
          </a:xfrm>
          <a:prstGeom prst="rect">
            <a:avLst/>
          </a:prstGeom>
        </p:spPr>
      </p:pic>
      <p:sp>
        <p:nvSpPr>
          <p:cNvPr id="7" name="Rectangle 6"/>
          <p:cNvSpPr/>
          <p:nvPr/>
        </p:nvSpPr>
        <p:spPr>
          <a:xfrm>
            <a:off x="5973653" y="2413337"/>
            <a:ext cx="2667000" cy="2031325"/>
          </a:xfrm>
          <a:prstGeom prst="rect">
            <a:avLst/>
          </a:prstGeom>
          <a:solidFill>
            <a:srgbClr val="FFC000">
              <a:alpha val="50000"/>
            </a:srgbClr>
          </a:solidFill>
        </p:spPr>
        <p:txBody>
          <a:bodyPr wrap="square">
            <a:spAutoFit/>
          </a:bodyPr>
          <a:lstStyle/>
          <a:p>
            <a:pPr algn="just"/>
            <a:r>
              <a:rPr lang="en-US" dirty="0">
                <a:solidFill>
                  <a:schemeClr val="bg1"/>
                </a:solidFill>
              </a:rPr>
              <a:t>Impellers mounted on a single shaft. A driver (either an electric motor, steam turbine, or gas turbine) rotates the shaft and impellers at a common speed.</a:t>
            </a:r>
          </a:p>
        </p:txBody>
      </p:sp>
      <p:sp>
        <p:nvSpPr>
          <p:cNvPr id="8" name="Rectangle 7"/>
          <p:cNvSpPr/>
          <p:nvPr/>
        </p:nvSpPr>
        <p:spPr>
          <a:xfrm>
            <a:off x="765987" y="5127845"/>
            <a:ext cx="4572000" cy="400110"/>
          </a:xfrm>
          <a:prstGeom prst="rect">
            <a:avLst/>
          </a:prstGeom>
        </p:spPr>
        <p:txBody>
          <a:bodyPr>
            <a:spAutoFit/>
          </a:bodyPr>
          <a:lstStyle/>
          <a:p>
            <a:pPr algn="just"/>
            <a:r>
              <a:rPr lang="en-US" sz="1000" dirty="0">
                <a:solidFill>
                  <a:schemeClr val="bg1"/>
                </a:solidFill>
              </a:rPr>
              <a:t>Three-stage centrifugal compressor with a between-bearing design. 2013. Selecting a Centrifugal Compressor. AIChE. Web. 25 Nov. 2013.</a:t>
            </a:r>
          </a:p>
        </p:txBody>
      </p:sp>
      <p:sp>
        <p:nvSpPr>
          <p:cNvPr id="9" name="Rectangle 8"/>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13</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838200" y="259404"/>
            <a:ext cx="2223557" cy="707886"/>
          </a:xfrm>
          <a:prstGeom prst="rect">
            <a:avLst/>
          </a:prstGeom>
        </p:spPr>
        <p:txBody>
          <a:bodyPr wrap="none">
            <a:spAutoFit/>
          </a:bodyPr>
          <a:lstStyle/>
          <a:p>
            <a:r>
              <a:rPr lang="en-US" sz="4000" dirty="0">
                <a:solidFill>
                  <a:schemeClr val="bg1"/>
                </a:solidFill>
              </a:rPr>
              <a:t>Flow Path</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238045"/>
            <a:ext cx="4324954" cy="4391638"/>
          </a:xfrm>
          <a:prstGeom prst="rect">
            <a:avLst/>
          </a:prstGeom>
        </p:spPr>
      </p:pic>
      <p:sp>
        <p:nvSpPr>
          <p:cNvPr id="7" name="Rectangle 6"/>
          <p:cNvSpPr/>
          <p:nvPr/>
        </p:nvSpPr>
        <p:spPr>
          <a:xfrm>
            <a:off x="0" y="5629683"/>
            <a:ext cx="4324954" cy="400110"/>
          </a:xfrm>
          <a:prstGeom prst="rect">
            <a:avLst/>
          </a:prstGeom>
        </p:spPr>
        <p:txBody>
          <a:bodyPr wrap="square">
            <a:spAutoFit/>
          </a:bodyPr>
          <a:lstStyle/>
          <a:p>
            <a:pPr algn="just"/>
            <a:r>
              <a:rPr lang="en-US" sz="1000" dirty="0">
                <a:solidFill>
                  <a:schemeClr val="bg1"/>
                </a:solidFill>
              </a:rPr>
              <a:t>Computational fluid dynamics (CFD) depiction. 2013. Selecting a Centrifugal Compressor. AIChE. Web. 25 Nov. 2013.</a:t>
            </a:r>
          </a:p>
        </p:txBody>
      </p:sp>
      <p:sp>
        <p:nvSpPr>
          <p:cNvPr id="8" name="Rectangle 7"/>
          <p:cNvSpPr/>
          <p:nvPr/>
        </p:nvSpPr>
        <p:spPr>
          <a:xfrm>
            <a:off x="4333060" y="282848"/>
            <a:ext cx="4572000" cy="2862322"/>
          </a:xfrm>
          <a:prstGeom prst="rect">
            <a:avLst/>
          </a:prstGeom>
          <a:solidFill>
            <a:schemeClr val="accent2">
              <a:lumMod val="75000"/>
              <a:alpha val="60000"/>
            </a:schemeClr>
          </a:solidFill>
        </p:spPr>
        <p:txBody>
          <a:bodyPr>
            <a:spAutoFit/>
          </a:bodyPr>
          <a:lstStyle/>
          <a:p>
            <a:pPr marL="285750" indent="-285750" algn="just">
              <a:buFont typeface="Arial" panose="020B0604020202020204" pitchFamily="34" charset="0"/>
              <a:buChar char="•"/>
            </a:pPr>
            <a:r>
              <a:rPr lang="en-US" sz="1500" dirty="0">
                <a:solidFill>
                  <a:schemeClr val="bg1"/>
                </a:solidFill>
              </a:rPr>
              <a:t>Flows enters via the inlet  and into the inlet guide</a:t>
            </a:r>
            <a:r>
              <a:rPr lang="en-US" sz="1500" dirty="0" smtClean="0">
                <a:solidFill>
                  <a:schemeClr val="bg1"/>
                </a:solidFill>
              </a:rPr>
              <a:t>.</a:t>
            </a:r>
          </a:p>
          <a:p>
            <a:pPr marL="285750" indent="-285750" algn="just">
              <a:buFont typeface="Arial" panose="020B0604020202020204" pitchFamily="34" charset="0"/>
              <a:buChar char="•"/>
            </a:pPr>
            <a:r>
              <a:rPr lang="en-US" sz="1500" dirty="0" smtClean="0">
                <a:solidFill>
                  <a:schemeClr val="bg1"/>
                </a:solidFill>
              </a:rPr>
              <a:t>Inlet </a:t>
            </a:r>
            <a:r>
              <a:rPr lang="en-US" sz="1500" dirty="0">
                <a:solidFill>
                  <a:schemeClr val="bg1"/>
                </a:solidFill>
              </a:rPr>
              <a:t>guide distributes flow around the machine = uniform velocity and pressure at the entrance of the first-stage </a:t>
            </a:r>
            <a:r>
              <a:rPr lang="en-US" sz="1500" dirty="0" smtClean="0">
                <a:solidFill>
                  <a:schemeClr val="bg1"/>
                </a:solidFill>
              </a:rPr>
              <a:t>impeller.</a:t>
            </a:r>
          </a:p>
          <a:p>
            <a:pPr marL="285750" indent="-285750" algn="just">
              <a:buFont typeface="Arial" panose="020B0604020202020204" pitchFamily="34" charset="0"/>
              <a:buChar char="•"/>
            </a:pPr>
            <a:r>
              <a:rPr lang="en-US" sz="1500" dirty="0" smtClean="0">
                <a:solidFill>
                  <a:schemeClr val="bg1"/>
                </a:solidFill>
              </a:rPr>
              <a:t>Flow </a:t>
            </a:r>
            <a:r>
              <a:rPr lang="en-US" sz="1500" dirty="0">
                <a:solidFill>
                  <a:schemeClr val="bg1"/>
                </a:solidFill>
              </a:rPr>
              <a:t>swirls outward through the diffuser in a spiral path</a:t>
            </a:r>
            <a:r>
              <a:rPr lang="en-US" sz="1500" dirty="0" smtClean="0">
                <a:solidFill>
                  <a:schemeClr val="bg1"/>
                </a:solidFill>
              </a:rPr>
              <a:t>.</a:t>
            </a:r>
          </a:p>
          <a:p>
            <a:pPr marL="285750" indent="-285750" algn="just">
              <a:buFont typeface="Arial" panose="020B0604020202020204" pitchFamily="34" charset="0"/>
              <a:buChar char="•"/>
            </a:pPr>
            <a:r>
              <a:rPr lang="en-US" sz="1500" dirty="0" smtClean="0">
                <a:solidFill>
                  <a:schemeClr val="bg1"/>
                </a:solidFill>
              </a:rPr>
              <a:t>As </a:t>
            </a:r>
            <a:r>
              <a:rPr lang="en-US" sz="1500" dirty="0">
                <a:solidFill>
                  <a:schemeClr val="bg1"/>
                </a:solidFill>
              </a:rPr>
              <a:t>flow moves outward, due to increasing radius, flow velocity decreases, resulting in an increase of static pressure</a:t>
            </a:r>
            <a:r>
              <a:rPr lang="en-US" sz="1500" dirty="0" smtClean="0">
                <a:solidFill>
                  <a:schemeClr val="bg1"/>
                </a:solidFill>
              </a:rPr>
              <a:t>.</a:t>
            </a:r>
          </a:p>
          <a:p>
            <a:pPr marL="285750" indent="-285750" algn="just">
              <a:buFont typeface="Arial" panose="020B0604020202020204" pitchFamily="34" charset="0"/>
              <a:buChar char="•"/>
            </a:pPr>
            <a:r>
              <a:rPr lang="en-US" sz="1500" dirty="0" smtClean="0">
                <a:solidFill>
                  <a:schemeClr val="bg1"/>
                </a:solidFill>
              </a:rPr>
              <a:t>At </a:t>
            </a:r>
            <a:r>
              <a:rPr lang="en-US" sz="1500" dirty="0">
                <a:solidFill>
                  <a:schemeClr val="bg1"/>
                </a:solidFill>
              </a:rPr>
              <a:t>exit of diffuser, flow passes through return bend which redirects flow from spiraling radially outward to inward.</a:t>
            </a:r>
          </a:p>
        </p:txBody>
      </p:sp>
      <p:sp>
        <p:nvSpPr>
          <p:cNvPr id="9" name="Rectangle 8"/>
          <p:cNvSpPr/>
          <p:nvPr/>
        </p:nvSpPr>
        <p:spPr>
          <a:xfrm>
            <a:off x="4346030" y="3429000"/>
            <a:ext cx="4572000" cy="2862322"/>
          </a:xfrm>
          <a:prstGeom prst="rect">
            <a:avLst/>
          </a:prstGeom>
          <a:solidFill>
            <a:schemeClr val="accent2">
              <a:lumMod val="75000"/>
              <a:alpha val="60000"/>
            </a:schemeClr>
          </a:solidFill>
        </p:spPr>
        <p:txBody>
          <a:bodyPr>
            <a:spAutoFit/>
          </a:bodyPr>
          <a:lstStyle/>
          <a:p>
            <a:pPr marL="285750" indent="-285750">
              <a:buFont typeface="Arial" panose="020B0604020202020204" pitchFamily="34" charset="0"/>
              <a:buChar char="•"/>
            </a:pPr>
            <a:r>
              <a:rPr lang="en-US" sz="1500" dirty="0">
                <a:solidFill>
                  <a:schemeClr val="bg1"/>
                </a:solidFill>
              </a:rPr>
              <a:t>Flow passes through return channel</a:t>
            </a:r>
            <a:r>
              <a:rPr lang="en-US" sz="1500" dirty="0" smtClean="0">
                <a:solidFill>
                  <a:schemeClr val="bg1"/>
                </a:solidFill>
              </a:rPr>
              <a:t>.</a:t>
            </a:r>
          </a:p>
          <a:p>
            <a:pPr marL="742950" lvl="1" indent="-285750">
              <a:buFont typeface="Arial" panose="020B0604020202020204" pitchFamily="34" charset="0"/>
              <a:buChar char="•"/>
            </a:pPr>
            <a:r>
              <a:rPr lang="en-US" sz="1500" dirty="0" smtClean="0">
                <a:solidFill>
                  <a:schemeClr val="bg1"/>
                </a:solidFill>
              </a:rPr>
              <a:t>Vanes </a:t>
            </a:r>
            <a:r>
              <a:rPr lang="en-US" sz="1500" dirty="0">
                <a:solidFill>
                  <a:schemeClr val="bg1"/>
                </a:solidFill>
              </a:rPr>
              <a:t>reorient flow radially inward, removing any remaining tangential velocity</a:t>
            </a:r>
            <a:r>
              <a:rPr lang="en-US" sz="1500" dirty="0" smtClean="0">
                <a:solidFill>
                  <a:schemeClr val="bg1"/>
                </a:solidFill>
              </a:rPr>
              <a:t>.</a:t>
            </a:r>
          </a:p>
          <a:p>
            <a:pPr marL="285750" indent="-285750">
              <a:buFont typeface="Arial" panose="020B0604020202020204" pitchFamily="34" charset="0"/>
              <a:buChar char="•"/>
            </a:pPr>
            <a:r>
              <a:rPr lang="en-US" sz="1500" dirty="0" smtClean="0">
                <a:solidFill>
                  <a:schemeClr val="bg1"/>
                </a:solidFill>
              </a:rPr>
              <a:t>Flow </a:t>
            </a:r>
            <a:r>
              <a:rPr lang="en-US" sz="1500" dirty="0">
                <a:solidFill>
                  <a:schemeClr val="bg1"/>
                </a:solidFill>
              </a:rPr>
              <a:t>enters the next inlet guide and impeller</a:t>
            </a:r>
            <a:r>
              <a:rPr lang="en-US" sz="1500" dirty="0" smtClean="0">
                <a:solidFill>
                  <a:schemeClr val="bg1"/>
                </a:solidFill>
              </a:rPr>
              <a:t>.</a:t>
            </a:r>
          </a:p>
          <a:p>
            <a:pPr marL="285750" indent="-285750">
              <a:buFont typeface="Arial" panose="020B0604020202020204" pitchFamily="34" charset="0"/>
              <a:buChar char="•"/>
            </a:pPr>
            <a:r>
              <a:rPr lang="en-US" sz="1500" dirty="0" smtClean="0">
                <a:solidFill>
                  <a:schemeClr val="bg1"/>
                </a:solidFill>
              </a:rPr>
              <a:t>Process </a:t>
            </a:r>
            <a:r>
              <a:rPr lang="en-US" sz="1500" dirty="0">
                <a:solidFill>
                  <a:schemeClr val="bg1"/>
                </a:solidFill>
              </a:rPr>
              <a:t>is repeated in every impeller stage until desired discharge pressure and reduction in volumetric flow his reached</a:t>
            </a:r>
            <a:r>
              <a:rPr lang="en-US" sz="1500" dirty="0" smtClean="0">
                <a:solidFill>
                  <a:schemeClr val="bg1"/>
                </a:solidFill>
              </a:rPr>
              <a:t>.</a:t>
            </a:r>
          </a:p>
          <a:p>
            <a:pPr marL="285750" indent="-285750">
              <a:buFont typeface="Arial" panose="020B0604020202020204" pitchFamily="34" charset="0"/>
              <a:buChar char="•"/>
            </a:pPr>
            <a:r>
              <a:rPr lang="en-US" sz="1500" dirty="0" smtClean="0">
                <a:solidFill>
                  <a:schemeClr val="bg1"/>
                </a:solidFill>
              </a:rPr>
              <a:t>The </a:t>
            </a:r>
            <a:r>
              <a:rPr lang="en-US" sz="1500" dirty="0">
                <a:solidFill>
                  <a:schemeClr val="bg1"/>
                </a:solidFill>
              </a:rPr>
              <a:t>final gas stream exiting the diffuser is captured by a collector</a:t>
            </a:r>
            <a:r>
              <a:rPr lang="en-US" sz="1500" dirty="0" smtClean="0">
                <a:solidFill>
                  <a:schemeClr val="bg1"/>
                </a:solidFill>
              </a:rPr>
              <a:t>:</a:t>
            </a:r>
          </a:p>
          <a:p>
            <a:pPr marL="742950" lvl="1" indent="-285750">
              <a:buFont typeface="Arial" panose="020B0604020202020204" pitchFamily="34" charset="0"/>
              <a:buChar char="•"/>
            </a:pPr>
            <a:r>
              <a:rPr lang="en-US" sz="1500" dirty="0" smtClean="0">
                <a:solidFill>
                  <a:schemeClr val="bg1"/>
                </a:solidFill>
              </a:rPr>
              <a:t>Collector </a:t>
            </a:r>
            <a:r>
              <a:rPr lang="en-US" sz="1500" dirty="0">
                <a:solidFill>
                  <a:schemeClr val="bg1"/>
                </a:solidFill>
              </a:rPr>
              <a:t>captures flow around the circumference of the compressor and guides it into discharge piping.</a:t>
            </a:r>
          </a:p>
        </p:txBody>
      </p:sp>
      <p:sp>
        <p:nvSpPr>
          <p:cNvPr id="10" name="Rectangle 9"/>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14</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90652" y="228600"/>
            <a:ext cx="3138744" cy="707886"/>
          </a:xfrm>
          <a:prstGeom prst="rect">
            <a:avLst/>
          </a:prstGeom>
        </p:spPr>
        <p:txBody>
          <a:bodyPr wrap="none">
            <a:spAutoFit/>
          </a:bodyPr>
          <a:lstStyle/>
          <a:p>
            <a:r>
              <a:rPr lang="en-US" sz="4000" dirty="0">
                <a:solidFill>
                  <a:schemeClr val="bg1"/>
                </a:solidFill>
              </a:rPr>
              <a:t>Arrangements</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27541" y="0"/>
            <a:ext cx="4318080" cy="23130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 y="2927335"/>
            <a:ext cx="4352127" cy="2313057"/>
          </a:xfrm>
          <a:prstGeom prst="rect">
            <a:avLst/>
          </a:prstGeom>
        </p:spPr>
      </p:pic>
      <p:sp>
        <p:nvSpPr>
          <p:cNvPr id="8" name="Rectangle 7"/>
          <p:cNvSpPr/>
          <p:nvPr/>
        </p:nvSpPr>
        <p:spPr>
          <a:xfrm>
            <a:off x="4825920" y="2313057"/>
            <a:ext cx="4318080" cy="400110"/>
          </a:xfrm>
          <a:prstGeom prst="rect">
            <a:avLst/>
          </a:prstGeom>
          <a:solidFill>
            <a:schemeClr val="tx1">
              <a:alpha val="50000"/>
            </a:schemeClr>
          </a:solidFill>
        </p:spPr>
        <p:txBody>
          <a:bodyPr wrap="square">
            <a:spAutoFit/>
          </a:bodyPr>
          <a:lstStyle/>
          <a:p>
            <a:pPr algn="just"/>
            <a:r>
              <a:rPr lang="en-US" sz="1000" dirty="0">
                <a:solidFill>
                  <a:schemeClr val="bg1"/>
                </a:solidFill>
              </a:rPr>
              <a:t>Straight-through centrifugal compressor cross-sectoin. 2013. Centrifugal Compressor. PretoWiki. Web. 25 Nov. 2013.</a:t>
            </a:r>
          </a:p>
        </p:txBody>
      </p:sp>
      <p:sp>
        <p:nvSpPr>
          <p:cNvPr id="9" name="Rectangle 8"/>
          <p:cNvSpPr/>
          <p:nvPr/>
        </p:nvSpPr>
        <p:spPr>
          <a:xfrm>
            <a:off x="408561" y="1351826"/>
            <a:ext cx="4300935" cy="923330"/>
          </a:xfrm>
          <a:prstGeom prst="rect">
            <a:avLst/>
          </a:prstGeom>
          <a:solidFill>
            <a:srgbClr val="00B050">
              <a:alpha val="50000"/>
            </a:srgbClr>
          </a:solidFill>
        </p:spPr>
        <p:txBody>
          <a:bodyPr wrap="square">
            <a:spAutoFit/>
          </a:bodyPr>
          <a:lstStyle/>
          <a:p>
            <a:r>
              <a:rPr lang="en-US" dirty="0" smtClean="0">
                <a:solidFill>
                  <a:schemeClr val="bg1"/>
                </a:solidFill>
              </a:rPr>
              <a:t>Straight-through</a:t>
            </a:r>
          </a:p>
          <a:p>
            <a:pPr marL="742950" lvl="1" indent="-285750">
              <a:buFont typeface="Arial" panose="020B0604020202020204" pitchFamily="34" charset="0"/>
              <a:buChar char="•"/>
            </a:pPr>
            <a:r>
              <a:rPr lang="en-US" dirty="0" smtClean="0">
                <a:solidFill>
                  <a:schemeClr val="bg1"/>
                </a:solidFill>
              </a:rPr>
              <a:t>Flow </a:t>
            </a:r>
            <a:r>
              <a:rPr lang="en-US" dirty="0">
                <a:solidFill>
                  <a:schemeClr val="bg1"/>
                </a:solidFill>
              </a:rPr>
              <a:t>enters one end of compressor and exits at opposite end.</a:t>
            </a:r>
          </a:p>
        </p:txBody>
      </p:sp>
      <p:sp>
        <p:nvSpPr>
          <p:cNvPr id="10" name="Rectangle 9"/>
          <p:cNvSpPr/>
          <p:nvPr/>
        </p:nvSpPr>
        <p:spPr>
          <a:xfrm>
            <a:off x="14591" y="5296550"/>
            <a:ext cx="4352127" cy="400110"/>
          </a:xfrm>
          <a:prstGeom prst="rect">
            <a:avLst/>
          </a:prstGeom>
          <a:solidFill>
            <a:schemeClr val="tx1">
              <a:alpha val="50000"/>
            </a:schemeClr>
          </a:solidFill>
        </p:spPr>
        <p:txBody>
          <a:bodyPr wrap="square">
            <a:spAutoFit/>
          </a:bodyPr>
          <a:lstStyle/>
          <a:p>
            <a:pPr algn="just"/>
            <a:r>
              <a:rPr lang="en-US" sz="1000" dirty="0">
                <a:solidFill>
                  <a:schemeClr val="bg1"/>
                </a:solidFill>
              </a:rPr>
              <a:t>Back-to-back centrifugal compressor. 2013. Centrifugal Compressor. PretoWiki. Web. 25 Nov. 2013.</a:t>
            </a:r>
          </a:p>
        </p:txBody>
      </p:sp>
      <p:sp>
        <p:nvSpPr>
          <p:cNvPr id="11" name="Rectangle 10"/>
          <p:cNvSpPr/>
          <p:nvPr/>
        </p:nvSpPr>
        <p:spPr>
          <a:xfrm>
            <a:off x="4681934" y="3015496"/>
            <a:ext cx="4271375" cy="3693319"/>
          </a:xfrm>
          <a:prstGeom prst="rect">
            <a:avLst/>
          </a:prstGeom>
          <a:solidFill>
            <a:srgbClr val="7030A0">
              <a:alpha val="40000"/>
            </a:srgbClr>
          </a:solidFill>
        </p:spPr>
        <p:txBody>
          <a:bodyPr wrap="square">
            <a:spAutoFit/>
          </a:bodyPr>
          <a:lstStyle/>
          <a:p>
            <a:pPr algn="just"/>
            <a:r>
              <a:rPr lang="en-US" dirty="0" smtClean="0">
                <a:solidFill>
                  <a:schemeClr val="bg1"/>
                </a:solidFill>
              </a:rPr>
              <a:t>Back-to-back</a:t>
            </a:r>
          </a:p>
          <a:p>
            <a:pPr marL="285750" indent="-285750" algn="just">
              <a:buFont typeface="Arial" panose="020B0604020202020204" pitchFamily="34" charset="0"/>
              <a:buChar char="•"/>
            </a:pPr>
            <a:r>
              <a:rPr lang="en-US" dirty="0" smtClean="0">
                <a:solidFill>
                  <a:schemeClr val="bg1"/>
                </a:solidFill>
              </a:rPr>
              <a:t>Impellers </a:t>
            </a:r>
            <a:r>
              <a:rPr lang="en-US" dirty="0">
                <a:solidFill>
                  <a:schemeClr val="bg1"/>
                </a:solidFill>
              </a:rPr>
              <a:t>face in opposite directions</a:t>
            </a:r>
            <a:r>
              <a:rPr lang="en-US" dirty="0" smtClean="0">
                <a:solidFill>
                  <a:schemeClr val="bg1"/>
                </a:solidFill>
              </a:rPr>
              <a:t>.</a:t>
            </a:r>
          </a:p>
          <a:p>
            <a:pPr marL="285750" indent="-285750" algn="just">
              <a:buFont typeface="Arial" panose="020B0604020202020204" pitchFamily="34" charset="0"/>
              <a:buChar char="•"/>
            </a:pPr>
            <a:r>
              <a:rPr lang="en-US" dirty="0" smtClean="0">
                <a:solidFill>
                  <a:schemeClr val="bg1"/>
                </a:solidFill>
              </a:rPr>
              <a:t>Main </a:t>
            </a:r>
            <a:r>
              <a:rPr lang="en-US" dirty="0">
                <a:solidFill>
                  <a:schemeClr val="bg1"/>
                </a:solidFill>
              </a:rPr>
              <a:t>inlet is at the right end of rotor and impellers guide the flow toward center of machine</a:t>
            </a:r>
            <a:r>
              <a:rPr lang="en-US" dirty="0" smtClean="0">
                <a:solidFill>
                  <a:schemeClr val="bg1"/>
                </a:solidFill>
              </a:rPr>
              <a:t>.</a:t>
            </a:r>
          </a:p>
          <a:p>
            <a:pPr marL="285750" indent="-285750" algn="just">
              <a:buFont typeface="Arial" panose="020B0604020202020204" pitchFamily="34" charset="0"/>
              <a:buChar char="•"/>
            </a:pPr>
            <a:r>
              <a:rPr lang="en-US" dirty="0" smtClean="0">
                <a:solidFill>
                  <a:schemeClr val="bg1"/>
                </a:solidFill>
              </a:rPr>
              <a:t>After </a:t>
            </a:r>
            <a:r>
              <a:rPr lang="en-US" dirty="0">
                <a:solidFill>
                  <a:schemeClr val="bg1"/>
                </a:solidFill>
              </a:rPr>
              <a:t>passing through 4 impellers, flow is piped to the 2nd inlet at the left end of compressor, and the remaining 5 impellers complete the process</a:t>
            </a:r>
            <a:r>
              <a:rPr lang="en-US" dirty="0" smtClean="0">
                <a:solidFill>
                  <a:schemeClr val="bg1"/>
                </a:solidFill>
              </a:rPr>
              <a:t>.</a:t>
            </a:r>
          </a:p>
          <a:p>
            <a:pPr marL="285750" indent="-285750" algn="just">
              <a:buFont typeface="Arial" panose="020B0604020202020204" pitchFamily="34" charset="0"/>
              <a:buChar char="•"/>
            </a:pPr>
            <a:r>
              <a:rPr lang="en-US" dirty="0" smtClean="0">
                <a:solidFill>
                  <a:schemeClr val="bg1"/>
                </a:solidFill>
              </a:rPr>
              <a:t>Flow </a:t>
            </a:r>
            <a:r>
              <a:rPr lang="en-US" dirty="0">
                <a:solidFill>
                  <a:schemeClr val="bg1"/>
                </a:solidFill>
              </a:rPr>
              <a:t>exits at the center of compressor</a:t>
            </a:r>
            <a:r>
              <a:rPr lang="en-US" dirty="0" smtClean="0">
                <a:solidFill>
                  <a:schemeClr val="bg1"/>
                </a:solidFill>
              </a:rPr>
              <a:t>.</a:t>
            </a:r>
          </a:p>
          <a:p>
            <a:pPr marL="285750" indent="-285750" algn="just">
              <a:buFont typeface="Arial" panose="020B0604020202020204" pitchFamily="34" charset="0"/>
              <a:buChar char="•"/>
            </a:pPr>
            <a:r>
              <a:rPr lang="en-US" dirty="0" smtClean="0">
                <a:solidFill>
                  <a:schemeClr val="bg1"/>
                </a:solidFill>
              </a:rPr>
              <a:t>Reduces </a:t>
            </a:r>
            <a:r>
              <a:rPr lang="en-US" dirty="0">
                <a:solidFill>
                  <a:schemeClr val="bg1"/>
                </a:solidFill>
              </a:rPr>
              <a:t>pressure on the shaft end seals</a:t>
            </a:r>
            <a:r>
              <a:rPr lang="en-US" dirty="0" smtClean="0">
                <a:solidFill>
                  <a:schemeClr val="bg1"/>
                </a:solidFill>
              </a:rPr>
              <a:t>.</a:t>
            </a:r>
          </a:p>
          <a:p>
            <a:pPr marL="285750" indent="-285750" algn="just">
              <a:buFont typeface="Arial" panose="020B0604020202020204" pitchFamily="34" charset="0"/>
              <a:buChar char="•"/>
            </a:pPr>
            <a:r>
              <a:rPr lang="en-US" dirty="0" smtClean="0">
                <a:solidFill>
                  <a:schemeClr val="bg1"/>
                </a:solidFill>
              </a:rPr>
              <a:t>Used </a:t>
            </a:r>
            <a:r>
              <a:rPr lang="en-US" dirty="0">
                <a:solidFill>
                  <a:schemeClr val="bg1"/>
                </a:solidFill>
              </a:rPr>
              <a:t>in compressors with high discharge pressure.</a:t>
            </a:r>
          </a:p>
        </p:txBody>
      </p:sp>
      <p:cxnSp>
        <p:nvCxnSpPr>
          <p:cNvPr id="15" name="Curved Connector 14"/>
          <p:cNvCxnSpPr/>
          <p:nvPr/>
        </p:nvCxnSpPr>
        <p:spPr>
          <a:xfrm flipV="1">
            <a:off x="2176062" y="936486"/>
            <a:ext cx="2505872" cy="587514"/>
          </a:xfrm>
          <a:prstGeom prst="curvedConnector3">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0800000">
            <a:off x="3428998" y="3051722"/>
            <a:ext cx="1280498" cy="72479"/>
          </a:xfrm>
          <a:prstGeom prst="curvedConnector3">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81201" y="1981200"/>
            <a:ext cx="5005380" cy="1938992"/>
          </a:xfrm>
          <a:prstGeom prst="rect">
            <a:avLst/>
          </a:prstGeom>
          <a:solidFill>
            <a:schemeClr val="tx1"/>
          </a:solidFill>
        </p:spPr>
        <p:txBody>
          <a:bodyPr wrap="square">
            <a:spAutoFit/>
          </a:bodyPr>
          <a:lstStyle/>
          <a:p>
            <a:pPr algn="just"/>
            <a:r>
              <a:rPr lang="en-US" sz="2400" dirty="0">
                <a:solidFill>
                  <a:srgbClr val="FFC000"/>
                </a:solidFill>
              </a:rPr>
              <a:t>Both can be configured to allow inter-cooling, which reduces necessary power and keeps the temperatures of the compressor material at acceptable levels.</a:t>
            </a:r>
          </a:p>
        </p:txBody>
      </p:sp>
      <p:sp>
        <p:nvSpPr>
          <p:cNvPr id="16" name="Rectangle 15"/>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15</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218518" y="65207"/>
            <a:ext cx="1733167" cy="707886"/>
          </a:xfrm>
          <a:prstGeom prst="rect">
            <a:avLst/>
          </a:prstGeom>
        </p:spPr>
        <p:txBody>
          <a:bodyPr wrap="none">
            <a:spAutoFit/>
          </a:bodyPr>
          <a:lstStyle/>
          <a:p>
            <a:r>
              <a:rPr lang="en-US" sz="4000" dirty="0">
                <a:solidFill>
                  <a:schemeClr val="bg1"/>
                </a:solidFill>
              </a:rPr>
              <a:t>Casings</a:t>
            </a:r>
          </a:p>
        </p:txBody>
      </p:sp>
      <p:sp>
        <p:nvSpPr>
          <p:cNvPr id="7" name="Rectangle 6"/>
          <p:cNvSpPr/>
          <p:nvPr/>
        </p:nvSpPr>
        <p:spPr>
          <a:xfrm>
            <a:off x="2133600" y="773093"/>
            <a:ext cx="4036871" cy="1077218"/>
          </a:xfrm>
          <a:prstGeom prst="rect">
            <a:avLst/>
          </a:prstGeom>
          <a:solidFill>
            <a:srgbClr val="00B0F0">
              <a:alpha val="50000"/>
            </a:srgbClr>
          </a:solidFill>
        </p:spPr>
        <p:txBody>
          <a:bodyPr wrap="square">
            <a:spAutoFit/>
          </a:bodyPr>
          <a:lstStyle/>
          <a:p>
            <a:r>
              <a:rPr lang="en-US" sz="1600" dirty="0">
                <a:solidFill>
                  <a:schemeClr val="bg1"/>
                </a:solidFill>
              </a:rPr>
              <a:t>Horizontal/axially split</a:t>
            </a:r>
            <a:r>
              <a:rPr lang="en-US" sz="1600" dirty="0" smtClean="0">
                <a:solidFill>
                  <a:schemeClr val="bg1"/>
                </a:solidFill>
              </a:rPr>
              <a:t>:</a:t>
            </a:r>
          </a:p>
          <a:p>
            <a:pPr marL="285750" indent="-285750">
              <a:buFont typeface="Arial" panose="020B0604020202020204" pitchFamily="34" charset="0"/>
              <a:buChar char="•"/>
            </a:pPr>
            <a:r>
              <a:rPr lang="en-US" sz="1600" dirty="0" smtClean="0">
                <a:solidFill>
                  <a:schemeClr val="bg1"/>
                </a:solidFill>
              </a:rPr>
              <a:t>Comprised </a:t>
            </a:r>
            <a:r>
              <a:rPr lang="en-US" sz="1600" dirty="0">
                <a:solidFill>
                  <a:schemeClr val="bg1"/>
                </a:solidFill>
              </a:rPr>
              <a:t>of 2 halves with the horizontal joint bolted together</a:t>
            </a:r>
            <a:r>
              <a:rPr lang="en-US" sz="1600" dirty="0" smtClean="0">
                <a:solidFill>
                  <a:schemeClr val="bg1"/>
                </a:solidFill>
              </a:rPr>
              <a:t>.</a:t>
            </a:r>
          </a:p>
          <a:p>
            <a:pPr marL="285750" indent="-285750">
              <a:buFont typeface="Arial" panose="020B0604020202020204" pitchFamily="34" charset="0"/>
              <a:buChar char="•"/>
            </a:pPr>
            <a:r>
              <a:rPr lang="en-US" sz="1600" dirty="0" smtClean="0">
                <a:solidFill>
                  <a:schemeClr val="bg1"/>
                </a:solidFill>
              </a:rPr>
              <a:t>Limited </a:t>
            </a:r>
            <a:r>
              <a:rPr lang="en-US" sz="1600" dirty="0">
                <a:solidFill>
                  <a:schemeClr val="bg1"/>
                </a:solidFill>
              </a:rPr>
              <a:t>to lower-pressure applications.</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70472" y="0"/>
            <a:ext cx="2973528" cy="1967230"/>
          </a:xfrm>
          <a:prstGeom prst="rect">
            <a:avLst/>
          </a:prstGeom>
        </p:spPr>
      </p:pic>
      <p:sp>
        <p:nvSpPr>
          <p:cNvPr id="9" name="Rectangle 8"/>
          <p:cNvSpPr/>
          <p:nvPr/>
        </p:nvSpPr>
        <p:spPr>
          <a:xfrm>
            <a:off x="6090272" y="1967230"/>
            <a:ext cx="3048864" cy="553998"/>
          </a:xfrm>
          <a:prstGeom prst="rect">
            <a:avLst/>
          </a:prstGeom>
          <a:solidFill>
            <a:schemeClr val="tx1">
              <a:alpha val="50000"/>
            </a:schemeClr>
          </a:solidFill>
        </p:spPr>
        <p:txBody>
          <a:bodyPr wrap="square">
            <a:spAutoFit/>
          </a:bodyPr>
          <a:lstStyle/>
          <a:p>
            <a:pPr algn="just"/>
            <a:r>
              <a:rPr lang="en-US" sz="1000" dirty="0">
                <a:solidFill>
                  <a:schemeClr val="bg1"/>
                </a:solidFill>
              </a:rPr>
              <a:t>Horizontally split compressor with bolts. 2013. Selecting a Centrifugal Compressor. AIChE. Web. 25 Nov. 2013.</a:t>
            </a:r>
          </a:p>
        </p:txBody>
      </p:sp>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856" y="1981200"/>
            <a:ext cx="3867658" cy="1913580"/>
          </a:xfrm>
          <a:prstGeom prst="rect">
            <a:avLst/>
          </a:prstGeom>
        </p:spPr>
      </p:pic>
      <p:sp>
        <p:nvSpPr>
          <p:cNvPr id="11" name="Rectangle 10"/>
          <p:cNvSpPr/>
          <p:nvPr/>
        </p:nvSpPr>
        <p:spPr>
          <a:xfrm>
            <a:off x="3885513" y="2967335"/>
            <a:ext cx="4037785" cy="830997"/>
          </a:xfrm>
          <a:prstGeom prst="rect">
            <a:avLst/>
          </a:prstGeom>
          <a:solidFill>
            <a:srgbClr val="00B0F0">
              <a:alpha val="50000"/>
            </a:srgbClr>
          </a:solidFill>
        </p:spPr>
        <p:txBody>
          <a:bodyPr wrap="square">
            <a:spAutoFit/>
          </a:bodyPr>
          <a:lstStyle/>
          <a:p>
            <a:r>
              <a:rPr lang="en-US" sz="1600" dirty="0">
                <a:solidFill>
                  <a:schemeClr val="bg1"/>
                </a:solidFill>
              </a:rPr>
              <a:t>Radially split/barrel</a:t>
            </a:r>
            <a:r>
              <a:rPr lang="en-US" sz="1600" dirty="0" smtClean="0">
                <a:solidFill>
                  <a:schemeClr val="bg1"/>
                </a:solidFill>
              </a:rPr>
              <a:t>:</a:t>
            </a:r>
          </a:p>
          <a:p>
            <a:pPr marL="285750" indent="-285750">
              <a:buFont typeface="Arial" panose="020B0604020202020204" pitchFamily="34" charset="0"/>
              <a:buChar char="•"/>
            </a:pPr>
            <a:r>
              <a:rPr lang="en-US" sz="1600" dirty="0" smtClean="0">
                <a:solidFill>
                  <a:schemeClr val="bg1"/>
                </a:solidFill>
              </a:rPr>
              <a:t>Increased </a:t>
            </a:r>
            <a:r>
              <a:rPr lang="en-US" sz="1600" dirty="0">
                <a:solidFill>
                  <a:schemeClr val="bg1"/>
                </a:solidFill>
              </a:rPr>
              <a:t>strength of barrel casings allows them cooperate at much higher pressures.</a:t>
            </a:r>
          </a:p>
        </p:txBody>
      </p:sp>
      <p:sp>
        <p:nvSpPr>
          <p:cNvPr id="12" name="Rectangle 11"/>
          <p:cNvSpPr/>
          <p:nvPr/>
        </p:nvSpPr>
        <p:spPr>
          <a:xfrm>
            <a:off x="17856" y="3880810"/>
            <a:ext cx="3853443" cy="400110"/>
          </a:xfrm>
          <a:prstGeom prst="rect">
            <a:avLst/>
          </a:prstGeom>
          <a:solidFill>
            <a:schemeClr val="tx1">
              <a:alpha val="50000"/>
            </a:schemeClr>
          </a:solidFill>
        </p:spPr>
        <p:txBody>
          <a:bodyPr wrap="square">
            <a:spAutoFit/>
          </a:bodyPr>
          <a:lstStyle/>
          <a:p>
            <a:pPr algn="just"/>
            <a:r>
              <a:rPr lang="en-US" sz="1000" dirty="0">
                <a:solidFill>
                  <a:schemeClr val="bg1"/>
                </a:solidFill>
              </a:rPr>
              <a:t>Radially split compressor. 2013. Selecting a Centrifugal Compressor. AIChE. Web. 25 Nov. 2013.</a:t>
            </a:r>
          </a:p>
        </p:txBody>
      </p:sp>
      <p:sp>
        <p:nvSpPr>
          <p:cNvPr id="14" name="Rectangle 13"/>
          <p:cNvSpPr/>
          <p:nvPr/>
        </p:nvSpPr>
        <p:spPr>
          <a:xfrm>
            <a:off x="287973" y="4859876"/>
            <a:ext cx="2101024" cy="707886"/>
          </a:xfrm>
          <a:prstGeom prst="rect">
            <a:avLst/>
          </a:prstGeom>
        </p:spPr>
        <p:txBody>
          <a:bodyPr wrap="none">
            <a:spAutoFit/>
          </a:bodyPr>
          <a:lstStyle/>
          <a:p>
            <a:r>
              <a:rPr lang="en-US" sz="4000" dirty="0">
                <a:solidFill>
                  <a:schemeClr val="bg1"/>
                </a:solidFill>
              </a:rPr>
              <a:t>Vibration</a:t>
            </a:r>
          </a:p>
        </p:txBody>
      </p:sp>
      <p:sp>
        <p:nvSpPr>
          <p:cNvPr id="15" name="Rectangle 14"/>
          <p:cNvSpPr/>
          <p:nvPr/>
        </p:nvSpPr>
        <p:spPr>
          <a:xfrm>
            <a:off x="2423044" y="4619474"/>
            <a:ext cx="5981322" cy="1323439"/>
          </a:xfrm>
          <a:prstGeom prst="rect">
            <a:avLst/>
          </a:prstGeom>
          <a:solidFill>
            <a:srgbClr val="FFC000">
              <a:alpha val="40000"/>
            </a:srgbClr>
          </a:solidFill>
        </p:spPr>
        <p:txBody>
          <a:bodyPr wrap="square">
            <a:spAutoFit/>
          </a:bodyPr>
          <a:lstStyle/>
          <a:p>
            <a:pPr marL="285750" indent="-285750" algn="just">
              <a:buFont typeface="Arial" panose="020B0604020202020204" pitchFamily="34" charset="0"/>
              <a:buChar char="•"/>
            </a:pPr>
            <a:r>
              <a:rPr lang="en-US" sz="1600" dirty="0">
                <a:solidFill>
                  <a:schemeClr val="bg1"/>
                </a:solidFill>
              </a:rPr>
              <a:t>High rotational speed and length of compressor rotors require acceptable levels of vibration</a:t>
            </a:r>
            <a:r>
              <a:rPr lang="en-US" sz="1600" dirty="0" smtClean="0">
                <a:solidFill>
                  <a:schemeClr val="bg1"/>
                </a:solidFill>
              </a:rPr>
              <a:t>.</a:t>
            </a:r>
          </a:p>
          <a:p>
            <a:pPr marL="285750" indent="-285750" algn="just">
              <a:buFont typeface="Arial" panose="020B0604020202020204" pitchFamily="34" charset="0"/>
              <a:buChar char="•"/>
            </a:pPr>
            <a:r>
              <a:rPr lang="en-US" sz="1600" dirty="0" smtClean="0">
                <a:solidFill>
                  <a:schemeClr val="bg1"/>
                </a:solidFill>
              </a:rPr>
              <a:t>Requires </a:t>
            </a:r>
            <a:r>
              <a:rPr lang="en-US" sz="1600" dirty="0">
                <a:solidFill>
                  <a:schemeClr val="bg1"/>
                </a:solidFill>
              </a:rPr>
              <a:t>2 radial bearings and 1 thrust bearing to support the shaft and to compensate for changes in axial thrust (due to different flow conditions).</a:t>
            </a:r>
          </a:p>
        </p:txBody>
      </p:sp>
      <p:sp>
        <p:nvSpPr>
          <p:cNvPr id="16" name="Rectangle 15"/>
          <p:cNvSpPr/>
          <p:nvPr/>
        </p:nvSpPr>
        <p:spPr>
          <a:xfrm>
            <a:off x="218518" y="6066024"/>
            <a:ext cx="3132781" cy="707886"/>
          </a:xfrm>
          <a:prstGeom prst="rect">
            <a:avLst/>
          </a:prstGeom>
        </p:spPr>
        <p:txBody>
          <a:bodyPr wrap="none">
            <a:spAutoFit/>
          </a:bodyPr>
          <a:lstStyle/>
          <a:p>
            <a:r>
              <a:rPr lang="en-US" sz="4000" dirty="0">
                <a:solidFill>
                  <a:schemeClr val="bg1"/>
                </a:solidFill>
              </a:rPr>
              <a:t>Shaft End Seal</a:t>
            </a:r>
          </a:p>
        </p:txBody>
      </p:sp>
      <p:sp>
        <p:nvSpPr>
          <p:cNvPr id="17" name="Rectangle 16"/>
          <p:cNvSpPr/>
          <p:nvPr/>
        </p:nvSpPr>
        <p:spPr>
          <a:xfrm>
            <a:off x="3540821" y="6127579"/>
            <a:ext cx="4863545" cy="584775"/>
          </a:xfrm>
          <a:prstGeom prst="rect">
            <a:avLst/>
          </a:prstGeom>
          <a:solidFill>
            <a:srgbClr val="92D050">
              <a:alpha val="40000"/>
            </a:srgbClr>
          </a:solidFill>
        </p:spPr>
        <p:txBody>
          <a:bodyPr wrap="square">
            <a:spAutoFit/>
          </a:bodyPr>
          <a:lstStyle/>
          <a:p>
            <a:pPr marL="285750" indent="-285750" algn="just">
              <a:buFont typeface="Arial" panose="020B0604020202020204" pitchFamily="34" charset="0"/>
              <a:buChar char="•"/>
            </a:pPr>
            <a:r>
              <a:rPr lang="en-US" sz="1600" dirty="0">
                <a:solidFill>
                  <a:schemeClr val="bg1"/>
                </a:solidFill>
              </a:rPr>
              <a:t>Keeps the gases from leaking to the atmosphere</a:t>
            </a:r>
            <a:r>
              <a:rPr lang="en-US" sz="1600" dirty="0" smtClean="0">
                <a:solidFill>
                  <a:schemeClr val="bg1"/>
                </a:solidFill>
              </a:rPr>
              <a:t>.</a:t>
            </a:r>
          </a:p>
          <a:p>
            <a:pPr marL="285750" indent="-285750" algn="just">
              <a:buFont typeface="Arial" panose="020B0604020202020204" pitchFamily="34" charset="0"/>
              <a:buChar char="•"/>
            </a:pPr>
            <a:r>
              <a:rPr lang="en-US" sz="1600" dirty="0" smtClean="0">
                <a:solidFill>
                  <a:schemeClr val="bg1"/>
                </a:solidFill>
              </a:rPr>
              <a:t>Gas </a:t>
            </a:r>
            <a:r>
              <a:rPr lang="en-US" sz="1600" dirty="0">
                <a:solidFill>
                  <a:schemeClr val="bg1"/>
                </a:solidFill>
              </a:rPr>
              <a:t>seals are the seal of choice in most applications.</a:t>
            </a:r>
          </a:p>
        </p:txBody>
      </p:sp>
      <p:sp>
        <p:nvSpPr>
          <p:cNvPr id="18" name="Rectangle 17"/>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16</a:t>
            </a:r>
            <a:endParaRPr lang="en-US" sz="900" dirty="0"/>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1820619" y="152400"/>
            <a:ext cx="5474319" cy="707886"/>
          </a:xfrm>
          <a:prstGeom prst="rect">
            <a:avLst/>
          </a:prstGeom>
        </p:spPr>
        <p:txBody>
          <a:bodyPr wrap="none">
            <a:spAutoFit/>
          </a:bodyPr>
          <a:lstStyle/>
          <a:p>
            <a:r>
              <a:rPr lang="en-US" sz="4000" dirty="0">
                <a:solidFill>
                  <a:schemeClr val="bg1"/>
                </a:solidFill>
              </a:rPr>
              <a:t>Integrally Geared Designs</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8898" y="2433793"/>
            <a:ext cx="5240999" cy="4024704"/>
          </a:xfrm>
          <a:prstGeom prst="rect">
            <a:avLst/>
          </a:prstGeom>
        </p:spPr>
      </p:pic>
      <p:sp>
        <p:nvSpPr>
          <p:cNvPr id="7" name="Rectangle 6"/>
          <p:cNvSpPr/>
          <p:nvPr/>
        </p:nvSpPr>
        <p:spPr>
          <a:xfrm>
            <a:off x="762000" y="6496862"/>
            <a:ext cx="4114800" cy="246221"/>
          </a:xfrm>
          <a:prstGeom prst="rect">
            <a:avLst/>
          </a:prstGeom>
        </p:spPr>
        <p:txBody>
          <a:bodyPr wrap="square">
            <a:spAutoFit/>
          </a:bodyPr>
          <a:lstStyle/>
          <a:p>
            <a:pPr algn="just"/>
            <a:r>
              <a:rPr lang="en-US" sz="1000" dirty="0">
                <a:solidFill>
                  <a:schemeClr val="bg1"/>
                </a:solidFill>
              </a:rPr>
              <a:t>Integrally geared centrifugal compressor. n.d. Sundyne. Web. 25 Nov. 2013.</a:t>
            </a:r>
          </a:p>
        </p:txBody>
      </p:sp>
      <p:sp>
        <p:nvSpPr>
          <p:cNvPr id="9" name="Rectangle 8"/>
          <p:cNvSpPr/>
          <p:nvPr/>
        </p:nvSpPr>
        <p:spPr>
          <a:xfrm>
            <a:off x="198901" y="938019"/>
            <a:ext cx="5240999" cy="1200329"/>
          </a:xfrm>
          <a:prstGeom prst="rect">
            <a:avLst/>
          </a:prstGeom>
          <a:solidFill>
            <a:srgbClr val="0070C0">
              <a:alpha val="50000"/>
            </a:srgbClr>
          </a:solidFill>
        </p:spPr>
        <p:txBody>
          <a:bodyPr wrap="square">
            <a:spAutoFit/>
          </a:bodyPr>
          <a:lstStyle/>
          <a:p>
            <a:pPr marL="285750" indent="-285750" algn="just">
              <a:buFont typeface="Arial" panose="020B0604020202020204" pitchFamily="34" charset="0"/>
              <a:buChar char="•"/>
            </a:pPr>
            <a:r>
              <a:rPr lang="en-US" dirty="0">
                <a:solidFill>
                  <a:schemeClr val="bg1"/>
                </a:solidFill>
              </a:rPr>
              <a:t>Impellers are mounted at the ends of multiple pinions that can rotate at different speeds</a:t>
            </a:r>
            <a:r>
              <a:rPr lang="en-US" dirty="0" smtClean="0">
                <a:solidFill>
                  <a:schemeClr val="bg1"/>
                </a:solidFill>
              </a:rPr>
              <a:t>.</a:t>
            </a:r>
          </a:p>
          <a:p>
            <a:pPr marL="742950" lvl="1" indent="-285750" algn="just">
              <a:buFont typeface="Arial" panose="020B0604020202020204" pitchFamily="34" charset="0"/>
              <a:buChar char="•"/>
            </a:pPr>
            <a:r>
              <a:rPr lang="en-US" dirty="0" smtClean="0">
                <a:solidFill>
                  <a:schemeClr val="bg1"/>
                </a:solidFill>
              </a:rPr>
              <a:t>Depend </a:t>
            </a:r>
            <a:r>
              <a:rPr lang="en-US" dirty="0">
                <a:solidFill>
                  <a:schemeClr val="bg1"/>
                </a:solidFill>
              </a:rPr>
              <a:t>on the gear ratio between the individual pinions and the bull gears.</a:t>
            </a:r>
          </a:p>
        </p:txBody>
      </p:sp>
      <p:sp>
        <p:nvSpPr>
          <p:cNvPr id="10" name="Rectangle 9"/>
          <p:cNvSpPr/>
          <p:nvPr/>
        </p:nvSpPr>
        <p:spPr>
          <a:xfrm>
            <a:off x="5638803" y="2971800"/>
            <a:ext cx="3124198" cy="2308324"/>
          </a:xfrm>
          <a:prstGeom prst="rect">
            <a:avLst/>
          </a:prstGeom>
          <a:solidFill>
            <a:srgbClr val="0070C0">
              <a:alpha val="50000"/>
            </a:srgbClr>
          </a:solidFill>
        </p:spPr>
        <p:txBody>
          <a:bodyPr wrap="square">
            <a:spAutoFit/>
          </a:bodyPr>
          <a:lstStyle/>
          <a:p>
            <a:pPr marL="285750" indent="-285750" algn="just">
              <a:buFont typeface="Arial" panose="020B0604020202020204" pitchFamily="34" charset="0"/>
              <a:buChar char="•"/>
            </a:pPr>
            <a:r>
              <a:rPr lang="en-US" dirty="0">
                <a:solidFill>
                  <a:schemeClr val="bg1"/>
                </a:solidFill>
              </a:rPr>
              <a:t>The number of impellers and pinions vary depending on the application</a:t>
            </a:r>
            <a:r>
              <a:rPr lang="en-US" dirty="0" smtClean="0">
                <a:solidFill>
                  <a:schemeClr val="bg1"/>
                </a:solidFill>
              </a:rPr>
              <a:t>:</a:t>
            </a:r>
          </a:p>
          <a:p>
            <a:pPr marL="742950" lvl="1" indent="-285750" algn="just">
              <a:buFont typeface="Arial" panose="020B0604020202020204" pitchFamily="34" charset="0"/>
              <a:buChar char="•"/>
            </a:pPr>
            <a:r>
              <a:rPr lang="en-US" dirty="0" smtClean="0">
                <a:solidFill>
                  <a:schemeClr val="bg1"/>
                </a:solidFill>
              </a:rPr>
              <a:t>Usually </a:t>
            </a:r>
            <a:r>
              <a:rPr lang="en-US" dirty="0">
                <a:solidFill>
                  <a:schemeClr val="bg1"/>
                </a:solidFill>
              </a:rPr>
              <a:t>2-8 pinions with 2 impellers mounted at the opposite ends of each pinion.</a:t>
            </a:r>
          </a:p>
        </p:txBody>
      </p:sp>
      <p:sp>
        <p:nvSpPr>
          <p:cNvPr id="11" name="Rectangle 10"/>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17</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3460221" y="152400"/>
            <a:ext cx="2223557" cy="707886"/>
          </a:xfrm>
          <a:prstGeom prst="rect">
            <a:avLst/>
          </a:prstGeom>
        </p:spPr>
        <p:txBody>
          <a:bodyPr wrap="none">
            <a:spAutoFit/>
          </a:bodyPr>
          <a:lstStyle/>
          <a:p>
            <a:r>
              <a:rPr lang="en-US" sz="4000" dirty="0">
                <a:solidFill>
                  <a:schemeClr val="bg1"/>
                </a:solidFill>
              </a:rPr>
              <a:t>Flow Path</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0" y="860286"/>
            <a:ext cx="7278116" cy="3600953"/>
          </a:xfrm>
          <a:prstGeom prst="rect">
            <a:avLst/>
          </a:prstGeom>
        </p:spPr>
      </p:pic>
      <p:sp>
        <p:nvSpPr>
          <p:cNvPr id="7" name="Rectangle 6"/>
          <p:cNvSpPr/>
          <p:nvPr/>
        </p:nvSpPr>
        <p:spPr>
          <a:xfrm>
            <a:off x="1828800" y="4456473"/>
            <a:ext cx="5029200" cy="400110"/>
          </a:xfrm>
          <a:prstGeom prst="rect">
            <a:avLst/>
          </a:prstGeom>
        </p:spPr>
        <p:txBody>
          <a:bodyPr wrap="square">
            <a:spAutoFit/>
          </a:bodyPr>
          <a:lstStyle/>
          <a:p>
            <a:pPr algn="just"/>
            <a:r>
              <a:rPr lang="en-US" sz="1000" dirty="0">
                <a:solidFill>
                  <a:schemeClr val="bg1"/>
                </a:solidFill>
              </a:rPr>
              <a:t>Integrally geared compressor with multiple pinions driven by bull gears. 2013. Selecting a Centrifugal Compressor. AIChE. Web. 25 Nov. 2013.</a:t>
            </a:r>
          </a:p>
        </p:txBody>
      </p:sp>
      <p:sp>
        <p:nvSpPr>
          <p:cNvPr id="8" name="Rectangle 7"/>
          <p:cNvSpPr/>
          <p:nvPr/>
        </p:nvSpPr>
        <p:spPr>
          <a:xfrm>
            <a:off x="-1" y="4982579"/>
            <a:ext cx="4572000" cy="1661993"/>
          </a:xfrm>
          <a:prstGeom prst="rect">
            <a:avLst/>
          </a:prstGeom>
          <a:solidFill>
            <a:srgbClr val="FFFF00">
              <a:alpha val="50000"/>
            </a:srgbClr>
          </a:solidFill>
        </p:spPr>
        <p:txBody>
          <a:bodyPr>
            <a:spAutoFit/>
          </a:bodyPr>
          <a:lstStyle/>
          <a:p>
            <a:pPr marL="285750" indent="-285750" algn="just">
              <a:buFont typeface="Arial" panose="020B0604020202020204" pitchFamily="34" charset="0"/>
              <a:buChar char="•"/>
            </a:pPr>
            <a:r>
              <a:rPr lang="en-US" sz="1700" dirty="0">
                <a:solidFill>
                  <a:schemeClr val="bg1"/>
                </a:solidFill>
              </a:rPr>
              <a:t>Flow enters the first stage via an axial inlet or straight run of pipe</a:t>
            </a:r>
            <a:r>
              <a:rPr lang="en-US" sz="1700" dirty="0" smtClean="0">
                <a:solidFill>
                  <a:schemeClr val="bg1"/>
                </a:solidFill>
              </a:rPr>
              <a:t>.</a:t>
            </a:r>
          </a:p>
          <a:p>
            <a:pPr marL="742950" lvl="1" indent="-285750" algn="just">
              <a:buFont typeface="Arial" panose="020B0604020202020204" pitchFamily="34" charset="0"/>
              <a:buChar char="•"/>
            </a:pPr>
            <a:r>
              <a:rPr lang="en-US" sz="1700" dirty="0" smtClean="0">
                <a:solidFill>
                  <a:schemeClr val="bg1"/>
                </a:solidFill>
              </a:rPr>
              <a:t>Depending </a:t>
            </a:r>
            <a:r>
              <a:rPr lang="en-US" sz="1700" dirty="0">
                <a:solidFill>
                  <a:schemeClr val="bg1"/>
                </a:solidFill>
              </a:rPr>
              <a:t>on the design, flow might pass through inlet guide before entering  impeller</a:t>
            </a:r>
            <a:r>
              <a:rPr lang="en-US" sz="1700" dirty="0" smtClean="0">
                <a:solidFill>
                  <a:schemeClr val="bg1"/>
                </a:solidFill>
              </a:rPr>
              <a:t>.</a:t>
            </a:r>
          </a:p>
          <a:p>
            <a:pPr marL="285750" indent="-285750" algn="just">
              <a:buFont typeface="Arial" panose="020B0604020202020204" pitchFamily="34" charset="0"/>
              <a:buChar char="•"/>
            </a:pPr>
            <a:r>
              <a:rPr lang="en-US" sz="1700" dirty="0" smtClean="0">
                <a:solidFill>
                  <a:schemeClr val="bg1"/>
                </a:solidFill>
              </a:rPr>
              <a:t>Impeller </a:t>
            </a:r>
            <a:r>
              <a:rPr lang="en-US" sz="1700" dirty="0">
                <a:solidFill>
                  <a:schemeClr val="bg1"/>
                </a:solidFill>
              </a:rPr>
              <a:t>adds kinetic energy to flow stream.</a:t>
            </a:r>
          </a:p>
        </p:txBody>
      </p:sp>
      <p:sp>
        <p:nvSpPr>
          <p:cNvPr id="9" name="Rectangle 8"/>
          <p:cNvSpPr/>
          <p:nvPr/>
        </p:nvSpPr>
        <p:spPr>
          <a:xfrm>
            <a:off x="4572000" y="4979693"/>
            <a:ext cx="4572000" cy="1661993"/>
          </a:xfrm>
          <a:prstGeom prst="rect">
            <a:avLst/>
          </a:prstGeom>
          <a:solidFill>
            <a:srgbClr val="92D050">
              <a:alpha val="50000"/>
            </a:srgbClr>
          </a:solidFill>
        </p:spPr>
        <p:txBody>
          <a:bodyPr wrap="square">
            <a:spAutoFit/>
          </a:bodyPr>
          <a:lstStyle/>
          <a:p>
            <a:pPr marL="285750" indent="-285750" algn="just">
              <a:buFont typeface="Arial" panose="020B0604020202020204" pitchFamily="34" charset="0"/>
              <a:buChar char="•"/>
            </a:pPr>
            <a:r>
              <a:rPr lang="en-US" sz="1700" dirty="0">
                <a:solidFill>
                  <a:schemeClr val="bg1"/>
                </a:solidFill>
              </a:rPr>
              <a:t>Flow exiting the impeller enters a diffuser</a:t>
            </a:r>
            <a:r>
              <a:rPr lang="en-US" sz="1700" dirty="0" smtClean="0">
                <a:solidFill>
                  <a:schemeClr val="bg1"/>
                </a:solidFill>
              </a:rPr>
              <a:t>.</a:t>
            </a:r>
          </a:p>
          <a:p>
            <a:pPr marL="742950" lvl="1" indent="-285750" algn="just">
              <a:buFont typeface="Arial" panose="020B0604020202020204" pitchFamily="34" charset="0"/>
              <a:buChar char="•"/>
            </a:pPr>
            <a:r>
              <a:rPr lang="en-US" sz="1700" dirty="0" smtClean="0">
                <a:solidFill>
                  <a:schemeClr val="bg1"/>
                </a:solidFill>
              </a:rPr>
              <a:t>Converts </a:t>
            </a:r>
            <a:r>
              <a:rPr lang="en-US" sz="1700" dirty="0">
                <a:solidFill>
                  <a:schemeClr val="bg1"/>
                </a:solidFill>
              </a:rPr>
              <a:t>a portion of the velocity pressure to static pressure</a:t>
            </a:r>
            <a:r>
              <a:rPr lang="en-US" sz="1700" dirty="0" smtClean="0">
                <a:solidFill>
                  <a:schemeClr val="bg1"/>
                </a:solidFill>
              </a:rPr>
              <a:t>.</a:t>
            </a:r>
          </a:p>
          <a:p>
            <a:pPr marL="285750" indent="-285750" algn="just">
              <a:buFont typeface="Arial" panose="020B0604020202020204" pitchFamily="34" charset="0"/>
              <a:buChar char="•"/>
            </a:pPr>
            <a:r>
              <a:rPr lang="en-US" sz="1700" dirty="0" smtClean="0">
                <a:solidFill>
                  <a:schemeClr val="bg1"/>
                </a:solidFill>
              </a:rPr>
              <a:t>Flow </a:t>
            </a:r>
            <a:r>
              <a:rPr lang="en-US" sz="1700" dirty="0">
                <a:solidFill>
                  <a:schemeClr val="bg1"/>
                </a:solidFill>
              </a:rPr>
              <a:t>enters discharge collector</a:t>
            </a:r>
            <a:r>
              <a:rPr lang="en-US" sz="1700" dirty="0" smtClean="0">
                <a:solidFill>
                  <a:schemeClr val="bg1"/>
                </a:solidFill>
              </a:rPr>
              <a:t>.</a:t>
            </a:r>
          </a:p>
          <a:p>
            <a:pPr marL="285750" indent="-285750" algn="just">
              <a:buFont typeface="Arial" panose="020B0604020202020204" pitchFamily="34" charset="0"/>
              <a:buChar char="•"/>
            </a:pPr>
            <a:r>
              <a:rPr lang="en-US" sz="1700" dirty="0" smtClean="0">
                <a:solidFill>
                  <a:schemeClr val="bg1"/>
                </a:solidFill>
              </a:rPr>
              <a:t>Flow </a:t>
            </a:r>
            <a:r>
              <a:rPr lang="en-US" sz="1700" dirty="0">
                <a:solidFill>
                  <a:schemeClr val="bg1"/>
                </a:solidFill>
              </a:rPr>
              <a:t>from collector is piped to the axial inlet of the next stage.</a:t>
            </a:r>
          </a:p>
        </p:txBody>
      </p:sp>
      <p:sp>
        <p:nvSpPr>
          <p:cNvPr id="10" name="Rectangle 9"/>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18</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3303287" y="228600"/>
            <a:ext cx="2537426" cy="707886"/>
          </a:xfrm>
          <a:prstGeom prst="rect">
            <a:avLst/>
          </a:prstGeom>
        </p:spPr>
        <p:txBody>
          <a:bodyPr wrap="none">
            <a:spAutoFit/>
          </a:bodyPr>
          <a:lstStyle/>
          <a:p>
            <a:r>
              <a:rPr lang="en-US" sz="4000" dirty="0">
                <a:solidFill>
                  <a:schemeClr val="bg1"/>
                </a:solidFill>
              </a:rPr>
              <a:t>Differences</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10200" y="1676400"/>
            <a:ext cx="3426827" cy="2213501"/>
          </a:xfrm>
          <a:prstGeom prst="rect">
            <a:avLst/>
          </a:prstGeom>
        </p:spPr>
      </p:pic>
      <p:sp>
        <p:nvSpPr>
          <p:cNvPr id="7" name="Rectangle 6"/>
          <p:cNvSpPr/>
          <p:nvPr/>
        </p:nvSpPr>
        <p:spPr>
          <a:xfrm>
            <a:off x="5410199" y="3889901"/>
            <a:ext cx="3426827" cy="400110"/>
          </a:xfrm>
          <a:prstGeom prst="rect">
            <a:avLst/>
          </a:prstGeom>
          <a:solidFill>
            <a:schemeClr val="tx1">
              <a:alpha val="50000"/>
            </a:schemeClr>
          </a:solidFill>
        </p:spPr>
        <p:txBody>
          <a:bodyPr wrap="square">
            <a:spAutoFit/>
          </a:bodyPr>
          <a:lstStyle/>
          <a:p>
            <a:pPr algn="just"/>
            <a:r>
              <a:rPr lang="en-US" sz="1000" dirty="0">
                <a:solidFill>
                  <a:schemeClr val="bg1"/>
                </a:solidFill>
              </a:rPr>
              <a:t>Ancillary bearings. 2013. Centrifugal Compressors with Magnetic Bearings. Hitachi. Web. 25 Nov. 2013.</a:t>
            </a:r>
          </a:p>
        </p:txBody>
      </p:sp>
      <p:sp>
        <p:nvSpPr>
          <p:cNvPr id="8" name="Rectangle 7"/>
          <p:cNvSpPr/>
          <p:nvPr/>
        </p:nvSpPr>
        <p:spPr>
          <a:xfrm>
            <a:off x="609600" y="960835"/>
            <a:ext cx="4572000" cy="5355312"/>
          </a:xfrm>
          <a:prstGeom prst="rect">
            <a:avLst/>
          </a:prstGeom>
          <a:solidFill>
            <a:schemeClr val="tx2">
              <a:lumMod val="60000"/>
              <a:lumOff val="40000"/>
              <a:alpha val="50000"/>
            </a:schemeClr>
          </a:solidFill>
        </p:spPr>
        <p:txBody>
          <a:bodyPr>
            <a:spAutoFit/>
          </a:bodyPr>
          <a:lstStyle/>
          <a:p>
            <a:r>
              <a:rPr lang="en-US" dirty="0">
                <a:solidFill>
                  <a:schemeClr val="bg1"/>
                </a:solidFill>
              </a:rPr>
              <a:t>Advantages over Between-bearing configuration</a:t>
            </a:r>
            <a:r>
              <a:rPr lang="en-US" dirty="0" smtClean="0">
                <a:solidFill>
                  <a:schemeClr val="bg1"/>
                </a:solidFill>
              </a:rPr>
              <a:t>:</a:t>
            </a:r>
          </a:p>
          <a:p>
            <a:pPr marL="285750" indent="-285750">
              <a:buFont typeface="Arial" panose="020B0604020202020204" pitchFamily="34" charset="0"/>
              <a:buChar char="•"/>
            </a:pPr>
            <a:r>
              <a:rPr lang="en-US" dirty="0" smtClean="0">
                <a:solidFill>
                  <a:schemeClr val="bg1"/>
                </a:solidFill>
              </a:rPr>
              <a:t>Axial </a:t>
            </a:r>
            <a:r>
              <a:rPr lang="en-US" dirty="0">
                <a:solidFill>
                  <a:schemeClr val="bg1"/>
                </a:solidFill>
              </a:rPr>
              <a:t>inlet of integrally geared compressor requires straight run of pipe which has lower aerodynamic losses than the inlet of the between-bearing design</a:t>
            </a:r>
            <a:r>
              <a:rPr lang="en-US" dirty="0" smtClean="0">
                <a:solidFill>
                  <a:schemeClr val="bg1"/>
                </a:solidFill>
              </a:rPr>
              <a:t>.</a:t>
            </a:r>
          </a:p>
          <a:p>
            <a:pPr marL="742950" lvl="1" indent="-285750">
              <a:buFont typeface="Arial" panose="020B0604020202020204" pitchFamily="34" charset="0"/>
              <a:buChar char="•"/>
            </a:pPr>
            <a:r>
              <a:rPr lang="en-US" dirty="0" smtClean="0">
                <a:solidFill>
                  <a:schemeClr val="bg1"/>
                </a:solidFill>
              </a:rPr>
              <a:t>Flow </a:t>
            </a:r>
            <a:r>
              <a:rPr lang="en-US" dirty="0">
                <a:solidFill>
                  <a:schemeClr val="bg1"/>
                </a:solidFill>
              </a:rPr>
              <a:t>in inlet section of the between-bearing design must be distributed around the circumference of the compressor = pressure </a:t>
            </a:r>
            <a:r>
              <a:rPr lang="en-US" dirty="0" smtClean="0">
                <a:solidFill>
                  <a:schemeClr val="bg1"/>
                </a:solidFill>
              </a:rPr>
              <a:t>losses.</a:t>
            </a:r>
          </a:p>
          <a:p>
            <a:pPr marL="285750" indent="-285750">
              <a:buFont typeface="Arial" panose="020B0604020202020204" pitchFamily="34" charset="0"/>
              <a:buChar char="•"/>
            </a:pPr>
            <a:r>
              <a:rPr lang="en-US" dirty="0" smtClean="0">
                <a:solidFill>
                  <a:schemeClr val="bg1"/>
                </a:solidFill>
              </a:rPr>
              <a:t>Impellers </a:t>
            </a:r>
            <a:r>
              <a:rPr lang="en-US" dirty="0">
                <a:solidFill>
                  <a:schemeClr val="bg1"/>
                </a:solidFill>
              </a:rPr>
              <a:t>can be mounted to different pinions, so it is possible to tune the performance of a stage by varying impeller’s speed or choosing an impeller with different diameter</a:t>
            </a:r>
            <a:r>
              <a:rPr lang="en-US" dirty="0" smtClean="0">
                <a:solidFill>
                  <a:schemeClr val="bg1"/>
                </a:solidFill>
              </a:rPr>
              <a:t>.</a:t>
            </a:r>
          </a:p>
          <a:p>
            <a:pPr marL="285750" indent="-285750">
              <a:buFont typeface="Arial" panose="020B0604020202020204" pitchFamily="34" charset="0"/>
              <a:buChar char="•"/>
            </a:pPr>
            <a:r>
              <a:rPr lang="en-US" dirty="0" smtClean="0">
                <a:solidFill>
                  <a:schemeClr val="bg1"/>
                </a:solidFill>
              </a:rPr>
              <a:t>Elimination </a:t>
            </a:r>
            <a:r>
              <a:rPr lang="en-US" dirty="0">
                <a:solidFill>
                  <a:schemeClr val="bg1"/>
                </a:solidFill>
              </a:rPr>
              <a:t>of return bend and return channel in the between-bearing design reduces losses, but collector losses are only slightly lower.</a:t>
            </a:r>
          </a:p>
        </p:txBody>
      </p:sp>
      <p:sp>
        <p:nvSpPr>
          <p:cNvPr id="9" name="Rectangle 8"/>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19</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Rectangle 5"/>
          <p:cNvSpPr/>
          <p:nvPr/>
        </p:nvSpPr>
        <p:spPr>
          <a:xfrm>
            <a:off x="683367" y="83232"/>
            <a:ext cx="7370864" cy="707886"/>
          </a:xfrm>
          <a:prstGeom prst="rect">
            <a:avLst/>
          </a:prstGeom>
        </p:spPr>
        <p:txBody>
          <a:bodyPr wrap="none">
            <a:spAutoFit/>
          </a:bodyPr>
          <a:lstStyle/>
          <a:p>
            <a:r>
              <a:rPr lang="en-US" sz="4000" dirty="0" smtClean="0">
                <a:solidFill>
                  <a:schemeClr val="bg1"/>
                </a:solidFill>
              </a:rPr>
              <a:t>What is a Centrifugal Compressor?</a:t>
            </a:r>
            <a:endParaRPr lang="en-US" sz="4000" dirty="0">
              <a:solidFill>
                <a:schemeClr val="bg1"/>
              </a:solidFill>
            </a:endParaRPr>
          </a:p>
        </p:txBody>
      </p:sp>
      <p:sp>
        <p:nvSpPr>
          <p:cNvPr id="7" name="TextBox 6"/>
          <p:cNvSpPr txBox="1"/>
          <p:nvPr/>
        </p:nvSpPr>
        <p:spPr>
          <a:xfrm>
            <a:off x="889891" y="993081"/>
            <a:ext cx="7095067" cy="1477328"/>
          </a:xfrm>
          <a:prstGeom prst="rect">
            <a:avLst/>
          </a:prstGeom>
          <a:solidFill>
            <a:schemeClr val="tx1">
              <a:lumMod val="50000"/>
              <a:lumOff val="50000"/>
              <a:alpha val="50000"/>
            </a:schemeClr>
          </a:solidFill>
        </p:spPr>
        <p:txBody>
          <a:bodyPr wrap="square" rtlCol="0">
            <a:spAutoFit/>
          </a:bodyPr>
          <a:lstStyle/>
          <a:p>
            <a:pPr marL="285750" indent="-285750">
              <a:buFont typeface="Arial" panose="020B0604020202020204" pitchFamily="34" charset="0"/>
              <a:buChar char="•"/>
            </a:pPr>
            <a:r>
              <a:rPr lang="en-US" dirty="0" smtClean="0">
                <a:solidFill>
                  <a:schemeClr val="bg1"/>
                </a:solidFill>
              </a:rPr>
              <a:t>A.K.A. Radial Compressor</a:t>
            </a:r>
          </a:p>
          <a:p>
            <a:pPr marL="285750" indent="-285750">
              <a:buFont typeface="Arial" panose="020B0604020202020204" pitchFamily="34" charset="0"/>
              <a:buChar char="•"/>
            </a:pPr>
            <a:r>
              <a:rPr lang="en-US" dirty="0" smtClean="0">
                <a:solidFill>
                  <a:schemeClr val="bg1"/>
                </a:solidFill>
              </a:rPr>
              <a:t>Compresses a fluid (gas, liquid) into a smaller volume.</a:t>
            </a:r>
          </a:p>
          <a:p>
            <a:pPr marL="285750" indent="-285750">
              <a:buFont typeface="Arial" panose="020B0604020202020204" pitchFamily="34" charset="0"/>
              <a:buChar char="•"/>
            </a:pPr>
            <a:r>
              <a:rPr lang="en-US" dirty="0" smtClean="0">
                <a:solidFill>
                  <a:schemeClr val="bg1"/>
                </a:solidFill>
              </a:rPr>
              <a:t>Temperature and Pressure are increased.</a:t>
            </a:r>
          </a:p>
          <a:p>
            <a:pPr marL="285750" indent="-285750">
              <a:buFont typeface="Arial" panose="020B0604020202020204" pitchFamily="34" charset="0"/>
              <a:buChar char="•"/>
            </a:pPr>
            <a:r>
              <a:rPr lang="en-US" dirty="0" smtClean="0">
                <a:solidFill>
                  <a:schemeClr val="bg1"/>
                </a:solidFill>
              </a:rPr>
              <a:t>Discharge density is higher than inlet density = mass occupies smaller value = COMPRESSION</a:t>
            </a:r>
            <a:endParaRPr lang="en-US"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2467928"/>
            <a:ext cx="4402532" cy="3637375"/>
          </a:xfrm>
          <a:prstGeom prst="rect">
            <a:avLst/>
          </a:prstGeom>
        </p:spPr>
      </p:pic>
      <p:sp>
        <p:nvSpPr>
          <p:cNvPr id="12" name="Rectangle 11"/>
          <p:cNvSpPr/>
          <p:nvPr/>
        </p:nvSpPr>
        <p:spPr>
          <a:xfrm>
            <a:off x="372533" y="6086677"/>
            <a:ext cx="3788836" cy="400110"/>
          </a:xfrm>
          <a:prstGeom prst="rect">
            <a:avLst/>
          </a:prstGeom>
        </p:spPr>
        <p:txBody>
          <a:bodyPr wrap="square">
            <a:spAutoFit/>
          </a:bodyPr>
          <a:lstStyle/>
          <a:p>
            <a:pPr algn="just"/>
            <a:r>
              <a:rPr lang="en-US" sz="1000" dirty="0" smtClean="0">
                <a:solidFill>
                  <a:schemeClr val="bg1"/>
                </a:solidFill>
              </a:rPr>
              <a:t>Efficient frictionless centrifugal compressor. 2011. Centrifugal Compressor Central Chillers. Thermal Care. Web. 25 Nov. 2013.</a:t>
            </a:r>
            <a:endParaRPr lang="en-US" sz="1000" dirty="0">
              <a:solidFill>
                <a:schemeClr val="bg1"/>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02532" y="2467929"/>
            <a:ext cx="4741467" cy="3639856"/>
          </a:xfrm>
          <a:prstGeom prst="rect">
            <a:avLst/>
          </a:prstGeom>
        </p:spPr>
      </p:pic>
      <p:sp>
        <p:nvSpPr>
          <p:cNvPr id="16" name="Rectangle 15"/>
          <p:cNvSpPr/>
          <p:nvPr/>
        </p:nvSpPr>
        <p:spPr>
          <a:xfrm>
            <a:off x="4906365" y="6086677"/>
            <a:ext cx="3733799" cy="400110"/>
          </a:xfrm>
          <a:prstGeom prst="rect">
            <a:avLst/>
          </a:prstGeom>
        </p:spPr>
        <p:txBody>
          <a:bodyPr wrap="square">
            <a:spAutoFit/>
          </a:bodyPr>
          <a:lstStyle/>
          <a:p>
            <a:pPr algn="just"/>
            <a:r>
              <a:rPr lang="en-US" sz="1000" dirty="0" smtClean="0">
                <a:solidFill>
                  <a:schemeClr val="bg1"/>
                </a:solidFill>
              </a:rPr>
              <a:t>Turbocharger. 2012. Want to increase engine power &amp; efficiency apply turbocharger. Innovatize. Web. 25 Nov. 2013.</a:t>
            </a:r>
            <a:endParaRPr lang="en-US" sz="1000" dirty="0">
              <a:solidFill>
                <a:schemeClr val="bg1"/>
              </a:solidFill>
            </a:endParaRPr>
          </a:p>
        </p:txBody>
      </p:sp>
      <p:sp>
        <p:nvSpPr>
          <p:cNvPr id="11" name="Rectangle 10"/>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2</a:t>
            </a:r>
          </a:p>
        </p:txBody>
      </p:sp>
    </p:spTree>
    <p:extLst>
      <p:ext uri="{BB962C8B-B14F-4D97-AF65-F5344CB8AC3E}">
        <p14:creationId xmlns:p14="http://schemas.microsoft.com/office/powerpoint/2010/main" xmlns="" val="2942061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3303287" y="228600"/>
            <a:ext cx="2537426" cy="707886"/>
          </a:xfrm>
          <a:prstGeom prst="rect">
            <a:avLst/>
          </a:prstGeom>
        </p:spPr>
        <p:txBody>
          <a:bodyPr wrap="none">
            <a:spAutoFit/>
          </a:bodyPr>
          <a:lstStyle/>
          <a:p>
            <a:r>
              <a:rPr lang="en-US" sz="4000" dirty="0">
                <a:solidFill>
                  <a:schemeClr val="bg1"/>
                </a:solidFill>
              </a:rPr>
              <a:t>Differences</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298" y="1524000"/>
            <a:ext cx="4343400" cy="3019425"/>
          </a:xfrm>
          <a:prstGeom prst="rect">
            <a:avLst/>
          </a:prstGeom>
        </p:spPr>
      </p:pic>
      <p:sp>
        <p:nvSpPr>
          <p:cNvPr id="7" name="Rectangle 6"/>
          <p:cNvSpPr/>
          <p:nvPr/>
        </p:nvSpPr>
        <p:spPr>
          <a:xfrm>
            <a:off x="251298" y="4543425"/>
            <a:ext cx="4343400" cy="400110"/>
          </a:xfrm>
          <a:prstGeom prst="rect">
            <a:avLst/>
          </a:prstGeom>
        </p:spPr>
        <p:txBody>
          <a:bodyPr wrap="square">
            <a:spAutoFit/>
          </a:bodyPr>
          <a:lstStyle/>
          <a:p>
            <a:pPr algn="just"/>
            <a:r>
              <a:rPr lang="en-US" sz="1000" dirty="0">
                <a:solidFill>
                  <a:schemeClr val="bg1"/>
                </a:solidFill>
              </a:rPr>
              <a:t>Atlas Copco's GT Series. 2013. Integrally geared centrifugal compressors for gas and air applications. Atlas Copco. Web. 25 Nov. 2013.</a:t>
            </a:r>
          </a:p>
        </p:txBody>
      </p:sp>
      <p:sp>
        <p:nvSpPr>
          <p:cNvPr id="8" name="Rectangle 7"/>
          <p:cNvSpPr/>
          <p:nvPr/>
        </p:nvSpPr>
        <p:spPr>
          <a:xfrm>
            <a:off x="5105400" y="2228671"/>
            <a:ext cx="3352800" cy="1754326"/>
          </a:xfrm>
          <a:prstGeom prst="rect">
            <a:avLst/>
          </a:prstGeom>
          <a:solidFill>
            <a:schemeClr val="tx2">
              <a:lumMod val="60000"/>
              <a:lumOff val="40000"/>
              <a:alpha val="50000"/>
            </a:schemeClr>
          </a:solidFill>
        </p:spPr>
        <p:txBody>
          <a:bodyPr wrap="square">
            <a:spAutoFit/>
          </a:bodyPr>
          <a:lstStyle/>
          <a:p>
            <a:pPr marL="285750" indent="-285750" algn="just">
              <a:buFont typeface="Arial" panose="020B0604020202020204" pitchFamily="34" charset="0"/>
              <a:buChar char="•"/>
            </a:pPr>
            <a:r>
              <a:rPr lang="en-US" dirty="0">
                <a:solidFill>
                  <a:schemeClr val="bg1"/>
                </a:solidFill>
              </a:rPr>
              <a:t>Disadvantages of Integrally Geared Designs</a:t>
            </a:r>
            <a:r>
              <a:rPr lang="en-US" dirty="0" smtClean="0">
                <a:solidFill>
                  <a:schemeClr val="bg1"/>
                </a:solidFill>
              </a:rPr>
              <a:t>:</a:t>
            </a:r>
          </a:p>
          <a:p>
            <a:pPr marL="742950" lvl="1" indent="-285750" algn="just">
              <a:buFont typeface="Arial" panose="020B0604020202020204" pitchFamily="34" charset="0"/>
              <a:buChar char="•"/>
            </a:pPr>
            <a:r>
              <a:rPr lang="en-US" dirty="0" smtClean="0">
                <a:solidFill>
                  <a:schemeClr val="bg1"/>
                </a:solidFill>
              </a:rPr>
              <a:t>Contains </a:t>
            </a:r>
            <a:r>
              <a:rPr lang="en-US" dirty="0">
                <a:solidFill>
                  <a:schemeClr val="bg1"/>
                </a:solidFill>
              </a:rPr>
              <a:t>large number of bearings and seals, so vibration is usually a problem.</a:t>
            </a:r>
          </a:p>
        </p:txBody>
      </p:sp>
      <p:sp>
        <p:nvSpPr>
          <p:cNvPr id="9" name="Rectangle 8"/>
          <p:cNvSpPr/>
          <p:nvPr/>
        </p:nvSpPr>
        <p:spPr>
          <a:xfrm>
            <a:off x="2185481" y="5562600"/>
            <a:ext cx="4572000" cy="923330"/>
          </a:xfrm>
          <a:prstGeom prst="rect">
            <a:avLst/>
          </a:prstGeom>
          <a:solidFill>
            <a:srgbClr val="FF0000">
              <a:alpha val="52000"/>
            </a:srgbClr>
          </a:solidFill>
        </p:spPr>
        <p:txBody>
          <a:bodyPr>
            <a:spAutoFit/>
          </a:bodyPr>
          <a:lstStyle/>
          <a:p>
            <a:pPr algn="just"/>
            <a:r>
              <a:rPr lang="en-US" dirty="0">
                <a:solidFill>
                  <a:schemeClr val="bg1"/>
                </a:solidFill>
              </a:rPr>
              <a:t>Both designs have advantages and disadvantages, and the choices between the two styles depend on the particular application</a:t>
            </a:r>
          </a:p>
        </p:txBody>
      </p:sp>
      <p:sp>
        <p:nvSpPr>
          <p:cNvPr id="10" name="Rectangle 9"/>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20</a:t>
            </a:r>
            <a:endParaRPr lang="en-US" sz="900" dirty="0"/>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316764" y="243191"/>
            <a:ext cx="8510471" cy="707886"/>
          </a:xfrm>
          <a:prstGeom prst="rect">
            <a:avLst/>
          </a:prstGeom>
        </p:spPr>
        <p:txBody>
          <a:bodyPr wrap="none">
            <a:spAutoFit/>
          </a:bodyPr>
          <a:lstStyle/>
          <a:p>
            <a:r>
              <a:rPr lang="en-US" sz="4000" dirty="0" smtClean="0">
                <a:solidFill>
                  <a:schemeClr val="bg1"/>
                </a:solidFill>
              </a:rPr>
              <a:t>Compressor Performance Requirements</a:t>
            </a:r>
            <a:endParaRPr lang="en-US" sz="4000" dirty="0">
              <a:solidFill>
                <a:schemeClr val="bg1"/>
              </a:solidFill>
            </a:endParaRPr>
          </a:p>
        </p:txBody>
      </p:sp>
      <p:sp>
        <p:nvSpPr>
          <p:cNvPr id="6" name="Rectangle 5"/>
          <p:cNvSpPr/>
          <p:nvPr/>
        </p:nvSpPr>
        <p:spPr>
          <a:xfrm>
            <a:off x="316764" y="1536051"/>
            <a:ext cx="4572000" cy="4247317"/>
          </a:xfrm>
          <a:prstGeom prst="rect">
            <a:avLst/>
          </a:prstGeom>
          <a:solidFill>
            <a:srgbClr val="00B0F0">
              <a:alpha val="40000"/>
            </a:srgbClr>
          </a:solidFill>
        </p:spPr>
        <p:txBody>
          <a:bodyPr>
            <a:spAutoFit/>
          </a:bodyPr>
          <a:lstStyle/>
          <a:p>
            <a:pPr marL="285750" indent="-285750" algn="just">
              <a:buFont typeface="Arial" panose="020B0604020202020204" pitchFamily="34" charset="0"/>
              <a:buChar char="•"/>
            </a:pPr>
            <a:r>
              <a:rPr lang="en-US" dirty="0">
                <a:solidFill>
                  <a:schemeClr val="bg1"/>
                </a:solidFill>
              </a:rPr>
              <a:t>Minimum Specifications</a:t>
            </a:r>
            <a:r>
              <a:rPr lang="en-US" dirty="0" smtClean="0">
                <a:solidFill>
                  <a:schemeClr val="bg1"/>
                </a:solidFill>
              </a:rPr>
              <a:t>:</a:t>
            </a:r>
          </a:p>
          <a:p>
            <a:pPr marL="742950" lvl="1" indent="-285750" algn="just">
              <a:buFont typeface="Arial" panose="020B0604020202020204" pitchFamily="34" charset="0"/>
              <a:buChar char="•"/>
            </a:pPr>
            <a:r>
              <a:rPr lang="en-US" dirty="0" smtClean="0">
                <a:solidFill>
                  <a:schemeClr val="bg1"/>
                </a:solidFill>
              </a:rPr>
              <a:t>Flow </a:t>
            </a:r>
            <a:r>
              <a:rPr lang="en-US" dirty="0">
                <a:solidFill>
                  <a:schemeClr val="bg1"/>
                </a:solidFill>
              </a:rPr>
              <a:t>range handled defined by mass or volumetric flow </a:t>
            </a:r>
            <a:r>
              <a:rPr lang="en-US" dirty="0" smtClean="0">
                <a:solidFill>
                  <a:schemeClr val="bg1"/>
                </a:solidFill>
              </a:rPr>
              <a:t>rates.</a:t>
            </a:r>
          </a:p>
          <a:p>
            <a:pPr marL="285750" indent="-285750" algn="just">
              <a:buFont typeface="Arial" panose="020B0604020202020204" pitchFamily="34" charset="0"/>
              <a:buChar char="•"/>
            </a:pPr>
            <a:r>
              <a:rPr lang="en-US" dirty="0" smtClean="0">
                <a:solidFill>
                  <a:schemeClr val="bg1"/>
                </a:solidFill>
              </a:rPr>
              <a:t>Other </a:t>
            </a:r>
            <a:r>
              <a:rPr lang="en-US" dirty="0">
                <a:solidFill>
                  <a:schemeClr val="bg1"/>
                </a:solidFill>
              </a:rPr>
              <a:t>Specs</a:t>
            </a:r>
            <a:r>
              <a:rPr lang="en-US" dirty="0" smtClean="0">
                <a:solidFill>
                  <a:schemeClr val="bg1"/>
                </a:solidFill>
              </a:rPr>
              <a:t>:</a:t>
            </a:r>
          </a:p>
          <a:p>
            <a:pPr marL="742950" lvl="1" indent="-285750" algn="just">
              <a:buFont typeface="Arial" panose="020B0604020202020204" pitchFamily="34" charset="0"/>
              <a:buChar char="•"/>
            </a:pPr>
            <a:r>
              <a:rPr lang="en-US" dirty="0" smtClean="0">
                <a:solidFill>
                  <a:schemeClr val="bg1"/>
                </a:solidFill>
              </a:rPr>
              <a:t>Composition </a:t>
            </a:r>
            <a:r>
              <a:rPr lang="en-US" dirty="0">
                <a:solidFill>
                  <a:schemeClr val="bg1"/>
                </a:solidFill>
              </a:rPr>
              <a:t>of gas</a:t>
            </a:r>
            <a:r>
              <a:rPr lang="en-US" dirty="0" smtClean="0">
                <a:solidFill>
                  <a:schemeClr val="bg1"/>
                </a:solidFill>
              </a:rPr>
              <a:t>.</a:t>
            </a:r>
          </a:p>
          <a:p>
            <a:pPr marL="742950" lvl="1" indent="-285750" algn="just">
              <a:buFont typeface="Arial" panose="020B0604020202020204" pitchFamily="34" charset="0"/>
              <a:buChar char="•"/>
            </a:pPr>
            <a:r>
              <a:rPr lang="en-US" dirty="0" smtClean="0">
                <a:solidFill>
                  <a:schemeClr val="bg1"/>
                </a:solidFill>
              </a:rPr>
              <a:t>Range </a:t>
            </a:r>
            <a:r>
              <a:rPr lang="en-US" dirty="0">
                <a:solidFill>
                  <a:schemeClr val="bg1"/>
                </a:solidFill>
              </a:rPr>
              <a:t>of initial T &amp; P</a:t>
            </a:r>
            <a:r>
              <a:rPr lang="en-US" dirty="0" smtClean="0">
                <a:solidFill>
                  <a:schemeClr val="bg1"/>
                </a:solidFill>
              </a:rPr>
              <a:t>.</a:t>
            </a:r>
          </a:p>
          <a:p>
            <a:pPr marL="742950" lvl="1" indent="-285750" algn="just">
              <a:buFont typeface="Arial" panose="020B0604020202020204" pitchFamily="34" charset="0"/>
              <a:buChar char="•"/>
            </a:pPr>
            <a:r>
              <a:rPr lang="en-US" dirty="0" smtClean="0">
                <a:solidFill>
                  <a:schemeClr val="bg1"/>
                </a:solidFill>
              </a:rPr>
              <a:t>Pressure </a:t>
            </a:r>
            <a:r>
              <a:rPr lang="en-US" dirty="0">
                <a:solidFill>
                  <a:schemeClr val="bg1"/>
                </a:solidFill>
              </a:rPr>
              <a:t>ratio achieved by compressor or discharge pressure</a:t>
            </a:r>
            <a:r>
              <a:rPr lang="en-US" dirty="0" smtClean="0">
                <a:solidFill>
                  <a:schemeClr val="bg1"/>
                </a:solidFill>
              </a:rPr>
              <a:t>.</a:t>
            </a:r>
          </a:p>
          <a:p>
            <a:pPr marL="742950" lvl="1" indent="-285750" algn="just">
              <a:buFont typeface="Arial" panose="020B0604020202020204" pitchFamily="34" charset="0"/>
              <a:buChar char="•"/>
            </a:pPr>
            <a:r>
              <a:rPr lang="en-US" dirty="0" smtClean="0">
                <a:solidFill>
                  <a:schemeClr val="bg1"/>
                </a:solidFill>
              </a:rPr>
              <a:t>Sometimes </a:t>
            </a:r>
            <a:r>
              <a:rPr lang="en-US" dirty="0">
                <a:solidFill>
                  <a:schemeClr val="bg1"/>
                </a:solidFill>
              </a:rPr>
              <a:t>driver needs to be specified in order to achieve amount of horsepower needed to operate and not exceed the driver's speed </a:t>
            </a:r>
            <a:r>
              <a:rPr lang="en-US" dirty="0" smtClean="0">
                <a:solidFill>
                  <a:schemeClr val="bg1"/>
                </a:solidFill>
              </a:rPr>
              <a:t>capability.</a:t>
            </a:r>
          </a:p>
          <a:p>
            <a:pPr marL="742950" lvl="1" indent="-285750" algn="just">
              <a:buFont typeface="Arial" panose="020B0604020202020204" pitchFamily="34" charset="0"/>
              <a:buChar char="•"/>
            </a:pPr>
            <a:r>
              <a:rPr lang="en-US" dirty="0" smtClean="0">
                <a:solidFill>
                  <a:schemeClr val="bg1"/>
                </a:solidFill>
              </a:rPr>
              <a:t>Impellers </a:t>
            </a:r>
            <a:r>
              <a:rPr lang="en-US" dirty="0">
                <a:solidFill>
                  <a:schemeClr val="bg1"/>
                </a:solidFill>
              </a:rPr>
              <a:t>that have a range of head coefficients and pressure ratios.</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10200" y="2679052"/>
            <a:ext cx="2667000" cy="980658"/>
          </a:xfrm>
          <a:prstGeom prst="rect">
            <a:avLst/>
          </a:prstGeom>
        </p:spPr>
      </p:pic>
      <p:sp>
        <p:nvSpPr>
          <p:cNvPr id="8" name="Rectangle 7"/>
          <p:cNvSpPr/>
          <p:nvPr/>
        </p:nvSpPr>
        <p:spPr>
          <a:xfrm>
            <a:off x="5185848" y="1066800"/>
            <a:ext cx="2286000" cy="954107"/>
          </a:xfrm>
          <a:prstGeom prst="rect">
            <a:avLst/>
          </a:prstGeom>
          <a:solidFill>
            <a:srgbClr val="00B050">
              <a:alpha val="55000"/>
            </a:srgbClr>
          </a:solidFill>
        </p:spPr>
        <p:txBody>
          <a:bodyPr wrap="square">
            <a:spAutoFit/>
          </a:bodyPr>
          <a:lstStyle/>
          <a:p>
            <a:pPr algn="just"/>
            <a:r>
              <a:rPr lang="en-US" sz="1400" dirty="0">
                <a:solidFill>
                  <a:schemeClr val="bg1"/>
                </a:solidFill>
              </a:rPr>
              <a:t>(energy required to elevate a fixed amount of gas from one pressure level to a higher pressure level)</a:t>
            </a:r>
          </a:p>
        </p:txBody>
      </p:sp>
      <p:cxnSp>
        <p:nvCxnSpPr>
          <p:cNvPr id="10" name="Curved Connector 9"/>
          <p:cNvCxnSpPr/>
          <p:nvPr/>
        </p:nvCxnSpPr>
        <p:spPr>
          <a:xfrm rot="16200000" flipV="1">
            <a:off x="5042704" y="2388404"/>
            <a:ext cx="1033443" cy="298450"/>
          </a:xfrm>
          <a:prstGeom prst="curvedConnector3">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181600" y="4191000"/>
            <a:ext cx="631904" cy="307777"/>
          </a:xfrm>
          <a:prstGeom prst="rect">
            <a:avLst/>
          </a:prstGeom>
          <a:solidFill>
            <a:srgbClr val="00B050">
              <a:alpha val="55000"/>
            </a:srgbClr>
          </a:solidFill>
        </p:spPr>
        <p:txBody>
          <a:bodyPr wrap="none">
            <a:spAutoFit/>
          </a:bodyPr>
          <a:lstStyle/>
          <a:p>
            <a:r>
              <a:rPr lang="en-US" sz="1400" dirty="0">
                <a:solidFill>
                  <a:schemeClr val="bg1"/>
                </a:solidFill>
              </a:rPr>
              <a:t>Cp/Cv</a:t>
            </a:r>
          </a:p>
        </p:txBody>
      </p:sp>
      <p:cxnSp>
        <p:nvCxnSpPr>
          <p:cNvPr id="13" name="Curved Connector 12"/>
          <p:cNvCxnSpPr/>
          <p:nvPr/>
        </p:nvCxnSpPr>
        <p:spPr>
          <a:xfrm rot="5400000">
            <a:off x="5453876" y="3472676"/>
            <a:ext cx="762000" cy="674648"/>
          </a:xfrm>
          <a:prstGeom prst="curvedConnector3">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181600" y="4724400"/>
            <a:ext cx="1754519" cy="307777"/>
          </a:xfrm>
          <a:prstGeom prst="rect">
            <a:avLst/>
          </a:prstGeom>
          <a:solidFill>
            <a:srgbClr val="00B050">
              <a:alpha val="55000"/>
            </a:srgbClr>
          </a:solidFill>
        </p:spPr>
        <p:txBody>
          <a:bodyPr wrap="none">
            <a:spAutoFit/>
          </a:bodyPr>
          <a:lstStyle/>
          <a:p>
            <a:r>
              <a:rPr lang="en-US" sz="1400" dirty="0">
                <a:solidFill>
                  <a:schemeClr val="bg1"/>
                </a:solidFill>
              </a:rPr>
              <a:t>compressibility factor</a:t>
            </a:r>
          </a:p>
        </p:txBody>
      </p:sp>
      <p:cxnSp>
        <p:nvCxnSpPr>
          <p:cNvPr id="16" name="Curved Connector 15"/>
          <p:cNvCxnSpPr/>
          <p:nvPr/>
        </p:nvCxnSpPr>
        <p:spPr>
          <a:xfrm rot="5400000">
            <a:off x="5576153" y="3759311"/>
            <a:ext cx="1447799" cy="482380"/>
          </a:xfrm>
          <a:prstGeom prst="curvedConnector3">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741552" y="2168297"/>
            <a:ext cx="1094146" cy="307777"/>
          </a:xfrm>
          <a:prstGeom prst="rect">
            <a:avLst/>
          </a:prstGeom>
          <a:solidFill>
            <a:srgbClr val="00B050">
              <a:alpha val="55000"/>
            </a:srgbClr>
          </a:solidFill>
        </p:spPr>
        <p:txBody>
          <a:bodyPr wrap="none">
            <a:spAutoFit/>
          </a:bodyPr>
          <a:lstStyle/>
          <a:p>
            <a:r>
              <a:rPr lang="en-US" sz="1400" dirty="0">
                <a:solidFill>
                  <a:schemeClr val="bg1"/>
                </a:solidFill>
              </a:rPr>
              <a:t>gas constant</a:t>
            </a:r>
          </a:p>
        </p:txBody>
      </p:sp>
      <p:cxnSp>
        <p:nvCxnSpPr>
          <p:cNvPr id="28" name="Curved Connector 27"/>
          <p:cNvCxnSpPr/>
          <p:nvPr/>
        </p:nvCxnSpPr>
        <p:spPr>
          <a:xfrm rot="16200000" flipV="1">
            <a:off x="6250159" y="2554763"/>
            <a:ext cx="547804" cy="390425"/>
          </a:xfrm>
          <a:prstGeom prst="curvedConnector3">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527682" y="5309413"/>
            <a:ext cx="1477328" cy="307777"/>
          </a:xfrm>
          <a:prstGeom prst="rect">
            <a:avLst/>
          </a:prstGeom>
          <a:solidFill>
            <a:srgbClr val="00B050">
              <a:alpha val="55000"/>
            </a:srgbClr>
          </a:solidFill>
        </p:spPr>
        <p:txBody>
          <a:bodyPr wrap="none">
            <a:spAutoFit/>
          </a:bodyPr>
          <a:lstStyle/>
          <a:p>
            <a:r>
              <a:rPr lang="en-US" sz="1400" dirty="0">
                <a:solidFill>
                  <a:schemeClr val="bg1"/>
                </a:solidFill>
              </a:rPr>
              <a:t>inlet temperature</a:t>
            </a:r>
          </a:p>
        </p:txBody>
      </p:sp>
      <p:cxnSp>
        <p:nvCxnSpPr>
          <p:cNvPr id="31" name="Curved Connector 30"/>
          <p:cNvCxnSpPr/>
          <p:nvPr/>
        </p:nvCxnSpPr>
        <p:spPr>
          <a:xfrm rot="16200000" flipH="1">
            <a:off x="5984472" y="4207282"/>
            <a:ext cx="2032809" cy="171449"/>
          </a:xfrm>
          <a:prstGeom prst="curvedConnector3">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451066" y="2161429"/>
            <a:ext cx="1477328" cy="307777"/>
          </a:xfrm>
          <a:prstGeom prst="rect">
            <a:avLst/>
          </a:prstGeom>
          <a:solidFill>
            <a:srgbClr val="00B050">
              <a:alpha val="55000"/>
            </a:srgbClr>
          </a:solidFill>
        </p:spPr>
        <p:txBody>
          <a:bodyPr wrap="none">
            <a:spAutoFit/>
          </a:bodyPr>
          <a:lstStyle/>
          <a:p>
            <a:r>
              <a:rPr lang="en-US" sz="1400" dirty="0">
                <a:solidFill>
                  <a:schemeClr val="bg1"/>
                </a:solidFill>
              </a:rPr>
              <a:t>inlet</a:t>
            </a:r>
            <a:r>
              <a:rPr lang="en-US" sz="1400" dirty="0"/>
              <a:t> </a:t>
            </a:r>
            <a:r>
              <a:rPr lang="en-US" sz="1400" dirty="0">
                <a:solidFill>
                  <a:schemeClr val="bg1"/>
                </a:solidFill>
              </a:rPr>
              <a:t>temperature</a:t>
            </a:r>
          </a:p>
        </p:txBody>
      </p:sp>
      <p:cxnSp>
        <p:nvCxnSpPr>
          <p:cNvPr id="38" name="Curved Connector 37"/>
          <p:cNvCxnSpPr/>
          <p:nvPr/>
        </p:nvCxnSpPr>
        <p:spPr>
          <a:xfrm rot="5400000" flipH="1" flipV="1">
            <a:off x="7036876" y="2510089"/>
            <a:ext cx="573418" cy="197610"/>
          </a:xfrm>
          <a:prstGeom prst="curvedConnector3">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368665" y="4371899"/>
            <a:ext cx="1477328" cy="307777"/>
          </a:xfrm>
          <a:prstGeom prst="rect">
            <a:avLst/>
          </a:prstGeom>
          <a:solidFill>
            <a:srgbClr val="00B050">
              <a:alpha val="55000"/>
            </a:srgbClr>
          </a:solidFill>
          <a:ln>
            <a:solidFill>
              <a:srgbClr val="00B050"/>
            </a:solidFill>
          </a:ln>
        </p:spPr>
        <p:txBody>
          <a:bodyPr wrap="none">
            <a:spAutoFit/>
          </a:bodyPr>
          <a:lstStyle/>
          <a:p>
            <a:r>
              <a:rPr lang="en-US" sz="1400" dirty="0">
                <a:solidFill>
                  <a:schemeClr val="bg1"/>
                </a:solidFill>
              </a:rPr>
              <a:t>inlet temperature</a:t>
            </a:r>
          </a:p>
        </p:txBody>
      </p:sp>
      <p:cxnSp>
        <p:nvCxnSpPr>
          <p:cNvPr id="46" name="Curved Connector 45"/>
          <p:cNvCxnSpPr/>
          <p:nvPr/>
        </p:nvCxnSpPr>
        <p:spPr>
          <a:xfrm rot="16200000" flipH="1">
            <a:off x="7028487" y="3625293"/>
            <a:ext cx="864006" cy="471420"/>
          </a:xfrm>
          <a:prstGeom prst="curvedConnector3">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21</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2754739" y="304800"/>
            <a:ext cx="3634521" cy="707886"/>
          </a:xfrm>
          <a:prstGeom prst="rect">
            <a:avLst/>
          </a:prstGeom>
        </p:spPr>
        <p:txBody>
          <a:bodyPr wrap="none">
            <a:spAutoFit/>
          </a:bodyPr>
          <a:lstStyle/>
          <a:p>
            <a:r>
              <a:rPr lang="en-US" sz="4000" dirty="0" smtClean="0">
                <a:solidFill>
                  <a:schemeClr val="bg1"/>
                </a:solidFill>
              </a:rPr>
              <a:t>Head Coefficient</a:t>
            </a:r>
            <a:endParaRPr lang="en-US" sz="4000" dirty="0">
              <a:solidFill>
                <a:schemeClr val="bg1"/>
              </a:solidFill>
            </a:endParaRPr>
          </a:p>
        </p:txBody>
      </p:sp>
      <p:sp>
        <p:nvSpPr>
          <p:cNvPr id="6" name="Rectangle 5"/>
          <p:cNvSpPr/>
          <p:nvPr/>
        </p:nvSpPr>
        <p:spPr>
          <a:xfrm>
            <a:off x="2286000" y="1219200"/>
            <a:ext cx="4572000" cy="923330"/>
          </a:xfrm>
          <a:prstGeom prst="rect">
            <a:avLst/>
          </a:prstGeom>
          <a:solidFill>
            <a:schemeClr val="accent5">
              <a:alpha val="55000"/>
            </a:schemeClr>
          </a:solidFill>
        </p:spPr>
        <p:txBody>
          <a:bodyPr>
            <a:spAutoFit/>
          </a:bodyPr>
          <a:lstStyle/>
          <a:p>
            <a:pPr algn="ctr"/>
            <a:r>
              <a:rPr lang="en-US" dirty="0">
                <a:solidFill>
                  <a:schemeClr val="bg1"/>
                </a:solidFill>
              </a:rPr>
              <a:t>Relates the head increase to the rotational operating speed (N) and impeller exit diameter (D</a:t>
            </a:r>
            <a:r>
              <a:rPr lang="en-US" baseline="-25000" dirty="0">
                <a:solidFill>
                  <a:schemeClr val="bg1"/>
                </a:solidFill>
              </a:rPr>
              <a:t>2</a:t>
            </a:r>
            <a:r>
              <a:rPr lang="en-US" dirty="0">
                <a:solidFill>
                  <a:schemeClr val="bg1"/>
                </a:solidFill>
              </a:rPr>
              <a:t>).</a:t>
            </a:r>
          </a:p>
        </p:txBody>
      </p:sp>
      <p:sp>
        <p:nvSpPr>
          <p:cNvPr id="8" name="Rectangle 7"/>
          <p:cNvSpPr/>
          <p:nvPr/>
        </p:nvSpPr>
        <p:spPr>
          <a:xfrm>
            <a:off x="6705600" y="2306523"/>
            <a:ext cx="2213555" cy="369332"/>
          </a:xfrm>
          <a:prstGeom prst="rect">
            <a:avLst/>
          </a:prstGeom>
          <a:solidFill>
            <a:srgbClr val="FFFF00">
              <a:alpha val="48000"/>
            </a:srgbClr>
          </a:solidFill>
        </p:spPr>
        <p:txBody>
          <a:bodyPr wrap="none">
            <a:spAutoFit/>
          </a:bodyPr>
          <a:lstStyle/>
          <a:p>
            <a:r>
              <a:rPr lang="en-US" dirty="0" smtClean="0">
                <a:solidFill>
                  <a:schemeClr val="bg1"/>
                </a:solidFill>
              </a:rPr>
              <a:t>gravitational constant</a:t>
            </a:r>
            <a:endParaRPr lang="en-US" dirty="0">
              <a:solidFill>
                <a:schemeClr val="bg1"/>
              </a:solidFill>
            </a:endParaRPr>
          </a:p>
        </p:txBody>
      </p:sp>
      <p:sp>
        <p:nvSpPr>
          <p:cNvPr id="9" name="Rectangle 8"/>
          <p:cNvSpPr/>
          <p:nvPr/>
        </p:nvSpPr>
        <p:spPr>
          <a:xfrm>
            <a:off x="856751" y="5594866"/>
            <a:ext cx="3795976" cy="369332"/>
          </a:xfrm>
          <a:prstGeom prst="rect">
            <a:avLst/>
          </a:prstGeom>
          <a:solidFill>
            <a:srgbClr val="FFFF00">
              <a:alpha val="48000"/>
            </a:srgbClr>
          </a:solidFill>
        </p:spPr>
        <p:txBody>
          <a:bodyPr wrap="none">
            <a:spAutoFit/>
          </a:bodyPr>
          <a:lstStyle/>
          <a:p>
            <a:r>
              <a:rPr lang="en-US" dirty="0">
                <a:solidFill>
                  <a:schemeClr val="bg1"/>
                </a:solidFill>
              </a:rPr>
              <a:t>impeller trailing edge = (N*pi*D</a:t>
            </a:r>
            <a:r>
              <a:rPr lang="en-US" baseline="-25000" dirty="0">
                <a:solidFill>
                  <a:schemeClr val="bg1"/>
                </a:solidFill>
              </a:rPr>
              <a:t>2</a:t>
            </a:r>
            <a:r>
              <a:rPr lang="en-US" dirty="0">
                <a:solidFill>
                  <a:schemeClr val="bg1"/>
                </a:solidFill>
              </a:rPr>
              <a:t>/720)</a:t>
            </a:r>
          </a:p>
        </p:txBody>
      </p:sp>
      <p:sp>
        <p:nvSpPr>
          <p:cNvPr id="12" name="Rectangle 11"/>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22</a:t>
            </a:r>
          </a:p>
        </p:txBody>
      </p:sp>
      <mc:AlternateContent xmlns:mc="http://schemas.openxmlformats.org/markup-compatibility/2006">
        <mc:Choice xmlns:a14="http://schemas.microsoft.com/office/drawing/2010/main" xmlns="" Requires="a14">
          <p:sp>
            <p:nvSpPr>
              <p:cNvPr id="10" name="TextBox 9"/>
              <p:cNvSpPr txBox="1"/>
              <p:nvPr/>
            </p:nvSpPr>
            <p:spPr>
              <a:xfrm>
                <a:off x="2698175" y="3050094"/>
                <a:ext cx="3691085" cy="142468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latin typeface="Cambria Math"/>
                            </a:rPr>
                          </m:ctrlPr>
                        </m:sSubPr>
                        <m:e>
                          <m:r>
                            <m:rPr>
                              <m:sty m:val="p"/>
                            </m:rPr>
                            <a:rPr lang="el-GR" sz="4000" i="1" smtClean="0">
                              <a:latin typeface="Cambria Math"/>
                            </a:rPr>
                            <m:t>μ</m:t>
                          </m:r>
                        </m:e>
                        <m:sub>
                          <m:r>
                            <a:rPr lang="en-US" sz="4000" b="0" i="1" smtClean="0">
                              <a:latin typeface="Cambria Math"/>
                            </a:rPr>
                            <m:t>𝑝</m:t>
                          </m:r>
                        </m:sub>
                      </m:sSub>
                      <m:r>
                        <a:rPr lang="en-US" sz="4000" b="0" i="1" smtClean="0">
                          <a:latin typeface="Cambria Math"/>
                        </a:rPr>
                        <m:t>=</m:t>
                      </m:r>
                      <m:f>
                        <m:fPr>
                          <m:ctrlPr>
                            <a:rPr lang="en-US" sz="4000" b="0" i="1" smtClean="0">
                              <a:latin typeface="Cambria Math"/>
                            </a:rPr>
                          </m:ctrlPr>
                        </m:fPr>
                        <m:num>
                          <m:r>
                            <a:rPr lang="en-US" sz="4000" b="0" i="1" smtClean="0">
                              <a:latin typeface="Cambria Math"/>
                            </a:rPr>
                            <m:t>𝐻𝑒𝑎</m:t>
                          </m:r>
                          <m:sSub>
                            <m:sSubPr>
                              <m:ctrlPr>
                                <a:rPr lang="en-US" sz="4000" b="0" i="1" smtClean="0">
                                  <a:latin typeface="Cambria Math"/>
                                </a:rPr>
                              </m:ctrlPr>
                            </m:sSubPr>
                            <m:e>
                              <m:r>
                                <a:rPr lang="en-US" sz="4000" b="0" i="1" smtClean="0">
                                  <a:latin typeface="Cambria Math"/>
                                </a:rPr>
                                <m:t>𝑑</m:t>
                              </m:r>
                            </m:e>
                            <m:sub>
                              <m:r>
                                <a:rPr lang="en-US" sz="4000" b="0" i="1" smtClean="0">
                                  <a:latin typeface="Cambria Math"/>
                                </a:rPr>
                                <m:t>𝑝</m:t>
                              </m:r>
                            </m:sub>
                          </m:sSub>
                          <m:sSub>
                            <m:sSubPr>
                              <m:ctrlPr>
                                <a:rPr lang="en-US" sz="4000" b="0" i="1" smtClean="0">
                                  <a:latin typeface="Cambria Math"/>
                                </a:rPr>
                              </m:ctrlPr>
                            </m:sSubPr>
                            <m:e>
                              <m:r>
                                <a:rPr lang="en-US" sz="4000" b="0" i="1" smtClean="0">
                                  <a:latin typeface="Cambria Math"/>
                                </a:rPr>
                                <m:t>𝑔</m:t>
                              </m:r>
                            </m:e>
                            <m:sub>
                              <m:r>
                                <a:rPr lang="en-US" sz="4000" b="0" i="1" smtClean="0">
                                  <a:latin typeface="Cambria Math"/>
                                </a:rPr>
                                <m:t>𝑐</m:t>
                              </m:r>
                            </m:sub>
                          </m:sSub>
                        </m:num>
                        <m:den>
                          <m:sSubSup>
                            <m:sSubSupPr>
                              <m:ctrlPr>
                                <a:rPr lang="en-US" sz="4000" b="0" i="1" smtClean="0">
                                  <a:latin typeface="Cambria Math"/>
                                </a:rPr>
                              </m:ctrlPr>
                            </m:sSubSupPr>
                            <m:e>
                              <m:r>
                                <a:rPr lang="en-US" sz="4000" b="0" i="1" smtClean="0">
                                  <a:latin typeface="Cambria Math"/>
                                </a:rPr>
                                <m:t>𝑈</m:t>
                              </m:r>
                            </m:e>
                            <m:sub>
                              <m:r>
                                <a:rPr lang="en-US" sz="4000" b="0" i="1" smtClean="0">
                                  <a:latin typeface="Cambria Math"/>
                                </a:rPr>
                                <m:t>2</m:t>
                              </m:r>
                            </m:sub>
                            <m:sup>
                              <m:r>
                                <a:rPr lang="en-US" sz="4000" b="0" i="1" smtClean="0">
                                  <a:latin typeface="Cambria Math"/>
                                </a:rPr>
                                <m:t>2</m:t>
                              </m:r>
                            </m:sup>
                          </m:sSubSup>
                        </m:den>
                      </m:f>
                    </m:oMath>
                  </m:oMathPara>
                </a14:m>
                <a:endParaRPr lang="en-US" sz="4000" dirty="0"/>
              </a:p>
            </p:txBody>
          </p:sp>
        </mc:Choice>
        <mc:Fallback>
          <p:sp>
            <p:nvSpPr>
              <p:cNvPr id="10" name="TextBox 9"/>
              <p:cNvSpPr txBox="1">
                <a:spLocks noRot="1" noChangeAspect="1" noMove="1" noResize="1" noEditPoints="1" noAdjustHandles="1" noChangeArrowheads="1" noChangeShapeType="1" noTextEdit="1"/>
              </p:cNvSpPr>
              <p:nvPr/>
            </p:nvSpPr>
            <p:spPr>
              <a:xfrm>
                <a:off x="2698175" y="3050094"/>
                <a:ext cx="3691085" cy="1424685"/>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11" name="Curved Connector 10"/>
          <p:cNvCxnSpPr>
            <a:endCxn id="8" idx="1"/>
          </p:cNvCxnSpPr>
          <p:nvPr/>
        </p:nvCxnSpPr>
        <p:spPr>
          <a:xfrm flipV="1">
            <a:off x="5943599" y="2491189"/>
            <a:ext cx="762001" cy="709212"/>
          </a:xfrm>
          <a:prstGeom prst="curvedConnector3">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5400000">
            <a:off x="3489070" y="4283336"/>
            <a:ext cx="1403866" cy="1219195"/>
          </a:xfrm>
          <a:prstGeom prst="curvedConnector3">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Rectangle 5"/>
          <p:cNvSpPr/>
          <p:nvPr/>
        </p:nvSpPr>
        <p:spPr>
          <a:xfrm>
            <a:off x="2214720" y="228600"/>
            <a:ext cx="4714560" cy="707886"/>
          </a:xfrm>
          <a:prstGeom prst="rect">
            <a:avLst/>
          </a:prstGeom>
        </p:spPr>
        <p:txBody>
          <a:bodyPr wrap="none">
            <a:spAutoFit/>
          </a:bodyPr>
          <a:lstStyle/>
          <a:p>
            <a:r>
              <a:rPr lang="en-US" sz="4000" dirty="0">
                <a:solidFill>
                  <a:schemeClr val="bg1"/>
                </a:solidFill>
              </a:rPr>
              <a:t>Impeller Performance</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453" y="1828800"/>
            <a:ext cx="3515889" cy="2874815"/>
          </a:xfrm>
          <a:prstGeom prst="rect">
            <a:avLst/>
          </a:prstGeom>
        </p:spPr>
      </p:pic>
      <p:sp>
        <p:nvSpPr>
          <p:cNvPr id="8" name="Rectangle 7"/>
          <p:cNvSpPr/>
          <p:nvPr/>
        </p:nvSpPr>
        <p:spPr>
          <a:xfrm>
            <a:off x="56453" y="4703615"/>
            <a:ext cx="3515889" cy="553998"/>
          </a:xfrm>
          <a:prstGeom prst="rect">
            <a:avLst/>
          </a:prstGeom>
        </p:spPr>
        <p:txBody>
          <a:bodyPr wrap="square">
            <a:spAutoFit/>
          </a:bodyPr>
          <a:lstStyle/>
          <a:p>
            <a:pPr algn="just"/>
            <a:r>
              <a:rPr lang="en-US" sz="1000" dirty="0">
                <a:solidFill>
                  <a:schemeClr val="bg1"/>
                </a:solidFill>
              </a:rPr>
              <a:t>Relationship between Head Coefficient and Flow Coefficient. 2013. Selecting a Centrifugal Compressor. AIChE. Web. 25 Nov. 2013.</a:t>
            </a:r>
          </a:p>
        </p:txBody>
      </p:sp>
      <p:sp>
        <p:nvSpPr>
          <p:cNvPr id="9" name="Rectangle 8"/>
          <p:cNvSpPr/>
          <p:nvPr/>
        </p:nvSpPr>
        <p:spPr>
          <a:xfrm>
            <a:off x="3803073" y="1595248"/>
            <a:ext cx="4572000" cy="1200329"/>
          </a:xfrm>
          <a:prstGeom prst="rect">
            <a:avLst/>
          </a:prstGeom>
          <a:solidFill>
            <a:schemeClr val="accent2">
              <a:lumMod val="75000"/>
              <a:alpha val="50000"/>
            </a:schemeClr>
          </a:solidFill>
        </p:spPr>
        <p:txBody>
          <a:bodyPr>
            <a:spAutoFit/>
          </a:bodyPr>
          <a:lstStyle/>
          <a:p>
            <a:pPr algn="just"/>
            <a:r>
              <a:rPr lang="en-US" dirty="0">
                <a:solidFill>
                  <a:schemeClr val="bg1"/>
                </a:solidFill>
              </a:rPr>
              <a:t>Impellers that generate a high head or high pressure ratio have a narrower flow range than impellers that generate lower head or lower pressure ratio.</a:t>
            </a:r>
          </a:p>
        </p:txBody>
      </p:sp>
      <p:sp>
        <p:nvSpPr>
          <p:cNvPr id="10" name="Rectangle 9"/>
          <p:cNvSpPr/>
          <p:nvPr/>
        </p:nvSpPr>
        <p:spPr>
          <a:xfrm>
            <a:off x="4537364" y="3124200"/>
            <a:ext cx="4572000" cy="1477328"/>
          </a:xfrm>
          <a:prstGeom prst="rect">
            <a:avLst/>
          </a:prstGeom>
          <a:solidFill>
            <a:schemeClr val="accent6">
              <a:lumMod val="75000"/>
              <a:alpha val="50000"/>
            </a:schemeClr>
          </a:solidFill>
        </p:spPr>
        <p:txBody>
          <a:bodyPr>
            <a:spAutoFit/>
          </a:bodyPr>
          <a:lstStyle/>
          <a:p>
            <a:pPr algn="just"/>
            <a:r>
              <a:rPr lang="en-US" dirty="0" smtClean="0">
                <a:solidFill>
                  <a:schemeClr val="bg1"/>
                </a:solidFill>
              </a:rPr>
              <a:t>High-head-coefficients:</a:t>
            </a:r>
          </a:p>
          <a:p>
            <a:pPr marL="285750" indent="-285750" algn="just">
              <a:buFont typeface="Arial" panose="020B0604020202020204" pitchFamily="34" charset="0"/>
              <a:buChar char="•"/>
            </a:pPr>
            <a:r>
              <a:rPr lang="en-US" dirty="0" smtClean="0">
                <a:solidFill>
                  <a:schemeClr val="bg1"/>
                </a:solidFill>
              </a:rPr>
              <a:t>Lower rise-to-surge (how much the pressure increases between the design flowrate and the flowrate at which surge occurs).</a:t>
            </a:r>
            <a:endParaRPr lang="en-US" dirty="0">
              <a:solidFill>
                <a:schemeClr val="bg1"/>
              </a:solidFill>
            </a:endParaRPr>
          </a:p>
        </p:txBody>
      </p:sp>
      <p:sp>
        <p:nvSpPr>
          <p:cNvPr id="11" name="Rectangle 10"/>
          <p:cNvSpPr/>
          <p:nvPr/>
        </p:nvSpPr>
        <p:spPr>
          <a:xfrm>
            <a:off x="3803073" y="4953000"/>
            <a:ext cx="4572000" cy="1477328"/>
          </a:xfrm>
          <a:prstGeom prst="rect">
            <a:avLst/>
          </a:prstGeom>
          <a:solidFill>
            <a:srgbClr val="FFFF00">
              <a:alpha val="46000"/>
            </a:srgbClr>
          </a:solidFill>
        </p:spPr>
        <p:txBody>
          <a:bodyPr>
            <a:spAutoFit/>
          </a:bodyPr>
          <a:lstStyle/>
          <a:p>
            <a:pPr algn="just"/>
            <a:r>
              <a:rPr lang="en-US" dirty="0">
                <a:solidFill>
                  <a:schemeClr val="bg1"/>
                </a:solidFill>
              </a:rPr>
              <a:t>Compressor surge: complete breakdown in compression that occurs when a compressor is run either at much lower flowrate than intended or at much higher discharge pressure than intended.</a:t>
            </a:r>
          </a:p>
        </p:txBody>
      </p:sp>
      <p:sp>
        <p:nvSpPr>
          <p:cNvPr id="12" name="Rectangle 11"/>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23</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2585077" y="228600"/>
            <a:ext cx="3973845" cy="707886"/>
          </a:xfrm>
          <a:prstGeom prst="rect">
            <a:avLst/>
          </a:prstGeom>
        </p:spPr>
        <p:txBody>
          <a:bodyPr wrap="none">
            <a:spAutoFit/>
          </a:bodyPr>
          <a:lstStyle/>
          <a:p>
            <a:r>
              <a:rPr lang="en-US" sz="4000" dirty="0">
                <a:solidFill>
                  <a:schemeClr val="bg1"/>
                </a:solidFill>
              </a:rPr>
              <a:t>Compressor Surge</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0" y="1893332"/>
            <a:ext cx="3810000" cy="2857500"/>
          </a:xfrm>
          <a:prstGeom prst="rect">
            <a:avLst/>
          </a:prstGeom>
        </p:spPr>
      </p:pic>
      <p:sp>
        <p:nvSpPr>
          <p:cNvPr id="7" name="Rectangle 6"/>
          <p:cNvSpPr/>
          <p:nvPr/>
        </p:nvSpPr>
        <p:spPr>
          <a:xfrm>
            <a:off x="244814" y="4750832"/>
            <a:ext cx="3810000" cy="553998"/>
          </a:xfrm>
          <a:prstGeom prst="rect">
            <a:avLst/>
          </a:prstGeom>
        </p:spPr>
        <p:txBody>
          <a:bodyPr wrap="square">
            <a:spAutoFit/>
          </a:bodyPr>
          <a:lstStyle/>
          <a:p>
            <a:pPr algn="just"/>
            <a:r>
              <a:rPr lang="en-US" sz="1000" dirty="0">
                <a:solidFill>
                  <a:schemeClr val="bg1"/>
                </a:solidFill>
              </a:rPr>
              <a:t>Centrifugal-Compressor Surge. 2012. Centrifugal-Compressor Surge (Online Course). Coastal Training Technologies Corp. Web. 25 Nov. 2013.</a:t>
            </a:r>
          </a:p>
        </p:txBody>
      </p:sp>
      <p:sp>
        <p:nvSpPr>
          <p:cNvPr id="8" name="Rectangle 7"/>
          <p:cNvSpPr/>
          <p:nvPr/>
        </p:nvSpPr>
        <p:spPr>
          <a:xfrm>
            <a:off x="4272922" y="1524000"/>
            <a:ext cx="4572000" cy="1477328"/>
          </a:xfrm>
          <a:prstGeom prst="rect">
            <a:avLst/>
          </a:prstGeom>
          <a:solidFill>
            <a:srgbClr val="C00000">
              <a:alpha val="40000"/>
            </a:srgbClr>
          </a:solidFill>
        </p:spPr>
        <p:txBody>
          <a:bodyPr>
            <a:spAutoFit/>
          </a:bodyPr>
          <a:lstStyle/>
          <a:p>
            <a:pPr algn="just"/>
            <a:r>
              <a:rPr lang="en-US" dirty="0">
                <a:solidFill>
                  <a:schemeClr val="bg1"/>
                </a:solidFill>
              </a:rPr>
              <a:t>A compressor surge is a complete breakdown in compression that occurs when a compressor is run either at a much lower flow rate than intended or at a much higher discharge pressure than </a:t>
            </a:r>
            <a:r>
              <a:rPr lang="en-US" dirty="0" smtClean="0">
                <a:solidFill>
                  <a:schemeClr val="bg1"/>
                </a:solidFill>
              </a:rPr>
              <a:t>intended.</a:t>
            </a:r>
            <a:endParaRPr lang="en-US" dirty="0">
              <a:solidFill>
                <a:schemeClr val="bg1"/>
              </a:solidFill>
            </a:endParaRPr>
          </a:p>
        </p:txBody>
      </p:sp>
      <p:sp>
        <p:nvSpPr>
          <p:cNvPr id="9" name="Rectangle 8"/>
          <p:cNvSpPr/>
          <p:nvPr/>
        </p:nvSpPr>
        <p:spPr>
          <a:xfrm>
            <a:off x="4272922" y="3873669"/>
            <a:ext cx="4572000" cy="1754326"/>
          </a:xfrm>
          <a:prstGeom prst="rect">
            <a:avLst/>
          </a:prstGeom>
          <a:solidFill>
            <a:srgbClr val="C00000">
              <a:alpha val="40000"/>
            </a:srgbClr>
          </a:solidFill>
        </p:spPr>
        <p:txBody>
          <a:bodyPr>
            <a:spAutoFit/>
          </a:bodyPr>
          <a:lstStyle/>
          <a:p>
            <a:pPr algn="just"/>
            <a:r>
              <a:rPr lang="en-US" dirty="0">
                <a:solidFill>
                  <a:schemeClr val="bg1"/>
                </a:solidFill>
              </a:rPr>
              <a:t>Can cause damages to compressor components</a:t>
            </a:r>
            <a:r>
              <a:rPr lang="en-US" dirty="0" smtClean="0">
                <a:solidFill>
                  <a:schemeClr val="bg1"/>
                </a:solidFill>
              </a:rPr>
              <a:t>.</a:t>
            </a:r>
          </a:p>
          <a:p>
            <a:pPr marL="285750" indent="-285750" algn="just">
              <a:buFont typeface="Arial" panose="020B0604020202020204" pitchFamily="34" charset="0"/>
              <a:buChar char="•"/>
            </a:pPr>
            <a:r>
              <a:rPr lang="en-US" dirty="0" smtClean="0">
                <a:solidFill>
                  <a:schemeClr val="bg1"/>
                </a:solidFill>
              </a:rPr>
              <a:t>Monitoring </a:t>
            </a:r>
            <a:r>
              <a:rPr lang="en-US" dirty="0">
                <a:solidFill>
                  <a:schemeClr val="bg1"/>
                </a:solidFill>
              </a:rPr>
              <a:t>discharge pressure</a:t>
            </a:r>
            <a:r>
              <a:rPr lang="en-US" dirty="0" smtClean="0">
                <a:solidFill>
                  <a:schemeClr val="bg1"/>
                </a:solidFill>
              </a:rPr>
              <a:t>.</a:t>
            </a:r>
          </a:p>
          <a:p>
            <a:pPr marL="285750" indent="-285750" algn="just">
              <a:buFont typeface="Arial" panose="020B0604020202020204" pitchFamily="34" charset="0"/>
              <a:buChar char="•"/>
            </a:pPr>
            <a:r>
              <a:rPr lang="en-US" dirty="0" smtClean="0">
                <a:solidFill>
                  <a:schemeClr val="bg1"/>
                </a:solidFill>
              </a:rPr>
              <a:t>Steeper </a:t>
            </a:r>
            <a:r>
              <a:rPr lang="en-US" dirty="0">
                <a:solidFill>
                  <a:schemeClr val="bg1"/>
                </a:solidFill>
              </a:rPr>
              <a:t>rise-to-surge slope of low-head-coefficient impeller makes it easier to determine operating conditions.</a:t>
            </a:r>
          </a:p>
        </p:txBody>
      </p:sp>
      <p:sp>
        <p:nvSpPr>
          <p:cNvPr id="10" name="Rectangle 9"/>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24</a:t>
            </a:r>
            <a:endParaRPr lang="en-US" sz="900" dirty="0"/>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Rectangle 5"/>
          <p:cNvSpPr/>
          <p:nvPr/>
        </p:nvSpPr>
        <p:spPr>
          <a:xfrm>
            <a:off x="3204093" y="304800"/>
            <a:ext cx="2735814" cy="707886"/>
          </a:xfrm>
          <a:prstGeom prst="rect">
            <a:avLst/>
          </a:prstGeom>
        </p:spPr>
        <p:txBody>
          <a:bodyPr wrap="none">
            <a:spAutoFit/>
          </a:bodyPr>
          <a:lstStyle/>
          <a:p>
            <a:r>
              <a:rPr lang="en-US" sz="4000" dirty="0">
                <a:solidFill>
                  <a:schemeClr val="bg1"/>
                </a:solidFill>
              </a:rPr>
              <a:t>Horsepower</a:t>
            </a:r>
          </a:p>
        </p:txBody>
      </p:sp>
      <p:sp>
        <p:nvSpPr>
          <p:cNvPr id="9" name="Rectangle 8"/>
          <p:cNvSpPr/>
          <p:nvPr/>
        </p:nvSpPr>
        <p:spPr>
          <a:xfrm>
            <a:off x="2057400" y="2782669"/>
            <a:ext cx="4572000" cy="646331"/>
          </a:xfrm>
          <a:prstGeom prst="rect">
            <a:avLst/>
          </a:prstGeom>
          <a:solidFill>
            <a:schemeClr val="accent5">
              <a:alpha val="50000"/>
            </a:schemeClr>
          </a:solidFill>
        </p:spPr>
        <p:txBody>
          <a:bodyPr>
            <a:spAutoFit/>
          </a:bodyPr>
          <a:lstStyle/>
          <a:p>
            <a:pPr algn="just"/>
            <a:r>
              <a:rPr lang="en-US" dirty="0">
                <a:solidFill>
                  <a:schemeClr val="bg1"/>
                </a:solidFill>
              </a:rPr>
              <a:t>Compressor with highest efficiency requires the least horsepower.</a:t>
            </a:r>
          </a:p>
        </p:txBody>
      </p:sp>
      <p:sp>
        <p:nvSpPr>
          <p:cNvPr id="14" name="Rectangle 13"/>
          <p:cNvSpPr/>
          <p:nvPr/>
        </p:nvSpPr>
        <p:spPr>
          <a:xfrm>
            <a:off x="1409700" y="5410200"/>
            <a:ext cx="4572000" cy="923330"/>
          </a:xfrm>
          <a:prstGeom prst="rect">
            <a:avLst/>
          </a:prstGeom>
          <a:solidFill>
            <a:schemeClr val="accent5">
              <a:alpha val="50000"/>
            </a:schemeClr>
          </a:solidFill>
        </p:spPr>
        <p:txBody>
          <a:bodyPr>
            <a:spAutoFit/>
          </a:bodyPr>
          <a:lstStyle/>
          <a:p>
            <a:pPr algn="just"/>
            <a:r>
              <a:rPr lang="en-US" dirty="0">
                <a:solidFill>
                  <a:schemeClr val="bg1"/>
                </a:solidFill>
              </a:rPr>
              <a:t>Relates the compression of the gas to the work input from the driver &amp; overcoming bearing losses.</a:t>
            </a:r>
          </a:p>
        </p:txBody>
      </p:sp>
      <p:sp>
        <p:nvSpPr>
          <p:cNvPr id="19" name="Rectangle 18"/>
          <p:cNvSpPr/>
          <p:nvPr/>
        </p:nvSpPr>
        <p:spPr>
          <a:xfrm>
            <a:off x="7180627" y="2921168"/>
            <a:ext cx="1478225" cy="369332"/>
          </a:xfrm>
          <a:prstGeom prst="rect">
            <a:avLst/>
          </a:prstGeom>
        </p:spPr>
        <p:txBody>
          <a:bodyPr wrap="none">
            <a:spAutoFit/>
          </a:bodyPr>
          <a:lstStyle/>
          <a:p>
            <a:r>
              <a:rPr lang="en-US" dirty="0">
                <a:solidFill>
                  <a:schemeClr val="bg1"/>
                </a:solidFill>
              </a:rPr>
              <a:t>Pressure</a:t>
            </a:r>
            <a:r>
              <a:rPr lang="en-US" dirty="0"/>
              <a:t> </a:t>
            </a:r>
            <a:r>
              <a:rPr lang="en-US" dirty="0">
                <a:solidFill>
                  <a:schemeClr val="bg1"/>
                </a:solidFill>
              </a:rPr>
              <a:t>ratio</a:t>
            </a:r>
          </a:p>
        </p:txBody>
      </p:sp>
      <p:sp>
        <p:nvSpPr>
          <p:cNvPr id="20" name="Rectangle 19"/>
          <p:cNvSpPr/>
          <p:nvPr/>
        </p:nvSpPr>
        <p:spPr>
          <a:xfrm>
            <a:off x="6781800" y="5410200"/>
            <a:ext cx="1877052" cy="369332"/>
          </a:xfrm>
          <a:prstGeom prst="rect">
            <a:avLst/>
          </a:prstGeom>
        </p:spPr>
        <p:txBody>
          <a:bodyPr wrap="none">
            <a:spAutoFit/>
          </a:bodyPr>
          <a:lstStyle/>
          <a:p>
            <a:r>
              <a:rPr lang="en-US" dirty="0">
                <a:solidFill>
                  <a:schemeClr val="bg1"/>
                </a:solidFill>
              </a:rPr>
              <a:t>Temperature</a:t>
            </a:r>
            <a:r>
              <a:rPr lang="en-US" dirty="0"/>
              <a:t> </a:t>
            </a:r>
            <a:r>
              <a:rPr lang="en-US" dirty="0">
                <a:solidFill>
                  <a:schemeClr val="bg1"/>
                </a:solidFill>
              </a:rPr>
              <a:t>ratio</a:t>
            </a:r>
          </a:p>
        </p:txBody>
      </p:sp>
      <p:sp>
        <p:nvSpPr>
          <p:cNvPr id="17" name="Rectangle 16"/>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25</a:t>
            </a:r>
            <a:endParaRPr lang="en-US" sz="900" dirty="0"/>
          </a:p>
        </p:txBody>
      </p:sp>
      <mc:AlternateContent xmlns:mc="http://schemas.openxmlformats.org/markup-compatibility/2006">
        <mc:Choice xmlns:a14="http://schemas.microsoft.com/office/drawing/2010/main" xmlns="" Requires="a14">
          <p:sp>
            <p:nvSpPr>
              <p:cNvPr id="5" name="TextBox 4"/>
              <p:cNvSpPr txBox="1"/>
              <p:nvPr/>
            </p:nvSpPr>
            <p:spPr>
              <a:xfrm>
                <a:off x="344062" y="1464024"/>
                <a:ext cx="6584688" cy="1113638"/>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𝐻𝑜𝑟𝑠𝑒𝑝𝑜𝑤𝑒𝑟</m:t>
                      </m:r>
                      <m:r>
                        <a:rPr lang="en-US" sz="3200" b="0" i="1" smtClean="0">
                          <a:latin typeface="Cambria Math"/>
                          <a:ea typeface="Cambria Math"/>
                        </a:rPr>
                        <m:t>≈</m:t>
                      </m:r>
                      <m:f>
                        <m:fPr>
                          <m:ctrlPr>
                            <a:rPr lang="en-US" sz="3200" b="0" i="1" smtClean="0">
                              <a:latin typeface="Cambria Math"/>
                              <a:ea typeface="Cambria Math"/>
                            </a:rPr>
                          </m:ctrlPr>
                        </m:fPr>
                        <m:num>
                          <m:r>
                            <a:rPr lang="en-US" sz="3200" b="0" i="1" smtClean="0">
                              <a:latin typeface="Cambria Math"/>
                              <a:ea typeface="Cambria Math"/>
                            </a:rPr>
                            <m:t>𝑀𝑎𝑠𝑠</m:t>
                          </m:r>
                          <m:r>
                            <a:rPr lang="en-US" sz="3200" b="0" i="1" smtClean="0">
                              <a:latin typeface="Cambria Math"/>
                              <a:ea typeface="Cambria Math"/>
                            </a:rPr>
                            <m:t> </m:t>
                          </m:r>
                          <m:r>
                            <a:rPr lang="en-US" sz="3200" b="0" i="1" smtClean="0">
                              <a:latin typeface="Cambria Math"/>
                              <a:ea typeface="Cambria Math"/>
                            </a:rPr>
                            <m:t>𝐹𝑙𝑜𝑤</m:t>
                          </m:r>
                          <m:r>
                            <a:rPr lang="en-US" sz="3200" b="0" i="1" smtClean="0">
                              <a:latin typeface="Cambria Math"/>
                              <a:ea typeface="Cambria Math"/>
                            </a:rPr>
                            <m:t> ×</m:t>
                          </m:r>
                          <m:r>
                            <a:rPr lang="en-US" sz="3200" b="0" i="1" smtClean="0">
                              <a:latin typeface="Cambria Math"/>
                              <a:ea typeface="Cambria Math"/>
                            </a:rPr>
                            <m:t>𝐻𝑒𝑎𝑑</m:t>
                          </m:r>
                        </m:num>
                        <m:den>
                          <m:r>
                            <a:rPr lang="en-US" sz="3200" b="0" i="1" smtClean="0">
                              <a:latin typeface="Cambria Math"/>
                              <a:ea typeface="Cambria Math"/>
                            </a:rPr>
                            <m:t>𝐸𝑓𝑓𝑖𝑐𝑖𝑒𝑛𝑐𝑦</m:t>
                          </m:r>
                        </m:den>
                      </m:f>
                    </m:oMath>
                  </m:oMathPara>
                </a14:m>
                <a:endParaRPr lang="en-US" sz="3200" dirty="0"/>
              </a:p>
            </p:txBody>
          </p:sp>
        </mc:Choice>
        <mc:Fallback>
          <p:sp>
            <p:nvSpPr>
              <p:cNvPr id="5" name="TextBox 4"/>
              <p:cNvSpPr txBox="1">
                <a:spLocks noRot="1" noChangeAspect="1" noMove="1" noResize="1" noEditPoints="1" noAdjustHandles="1" noChangeArrowheads="1" noChangeShapeType="1" noTextEdit="1"/>
              </p:cNvSpPr>
              <p:nvPr/>
            </p:nvSpPr>
            <p:spPr>
              <a:xfrm>
                <a:off x="344062" y="1464024"/>
                <a:ext cx="6584688" cy="1113638"/>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11" name="Curved Connector 10"/>
          <p:cNvCxnSpPr/>
          <p:nvPr/>
        </p:nvCxnSpPr>
        <p:spPr>
          <a:xfrm>
            <a:off x="762000" y="2209800"/>
            <a:ext cx="1295400" cy="762000"/>
          </a:xfrm>
          <a:prstGeom prst="curvedConnector3">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8" name="TextBox 7"/>
              <p:cNvSpPr txBox="1"/>
              <p:nvPr/>
            </p:nvSpPr>
            <p:spPr>
              <a:xfrm>
                <a:off x="1489837" y="3480023"/>
                <a:ext cx="5482463" cy="1129668"/>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3000" i="1" smtClean="0">
                          <a:latin typeface="Cambria Math"/>
                        </a:rPr>
                        <m:t>η</m:t>
                      </m:r>
                      <m:r>
                        <a:rPr lang="en-US" sz="3000" b="0" i="1" smtClean="0">
                          <a:latin typeface="Cambria Math"/>
                        </a:rPr>
                        <m:t>= </m:t>
                      </m:r>
                      <m:f>
                        <m:fPr>
                          <m:ctrlPr>
                            <a:rPr lang="en-US" sz="3000" b="0" i="1" smtClean="0">
                              <a:latin typeface="Cambria Math"/>
                            </a:rPr>
                          </m:ctrlPr>
                        </m:fPr>
                        <m:num>
                          <m:r>
                            <a:rPr lang="en-US" sz="3000" b="0" i="1" smtClean="0">
                              <a:latin typeface="Cambria Math"/>
                            </a:rPr>
                            <m:t>𝑊𝑜𝑟𝑘</m:t>
                          </m:r>
                          <m:r>
                            <a:rPr lang="en-US" sz="3000" b="0" i="1" smtClean="0">
                              <a:latin typeface="Cambria Math"/>
                            </a:rPr>
                            <m:t> </m:t>
                          </m:r>
                          <m:r>
                            <a:rPr lang="en-US" sz="3000" b="0" i="1" smtClean="0">
                              <a:latin typeface="Cambria Math"/>
                            </a:rPr>
                            <m:t>𝑂𝑢𝑡</m:t>
                          </m:r>
                        </m:num>
                        <m:den>
                          <m:r>
                            <a:rPr lang="en-US" sz="3000" b="0" i="1" smtClean="0">
                              <a:latin typeface="Cambria Math"/>
                            </a:rPr>
                            <m:t>𝑊𝑜𝑟𝑘</m:t>
                          </m:r>
                          <m:r>
                            <a:rPr lang="en-US" sz="3000" b="0" i="1" smtClean="0">
                              <a:latin typeface="Cambria Math"/>
                            </a:rPr>
                            <m:t> </m:t>
                          </m:r>
                          <m:r>
                            <a:rPr lang="en-US" sz="3000" b="0" i="1" smtClean="0">
                              <a:latin typeface="Cambria Math"/>
                            </a:rPr>
                            <m:t>𝐼𝑛</m:t>
                          </m:r>
                        </m:den>
                      </m:f>
                      <m:r>
                        <a:rPr lang="en-US" sz="3000" b="0" i="1" smtClean="0">
                          <a:latin typeface="Cambria Math"/>
                        </a:rPr>
                        <m:t>=</m:t>
                      </m:r>
                      <m:f>
                        <m:fPr>
                          <m:ctrlPr>
                            <a:rPr lang="en-US" sz="3000" b="0" i="1" smtClean="0">
                              <a:latin typeface="Cambria Math"/>
                            </a:rPr>
                          </m:ctrlPr>
                        </m:fPr>
                        <m:num>
                          <m:r>
                            <a:rPr lang="en-US" sz="3000" b="0" i="1" smtClean="0">
                              <a:latin typeface="Cambria Math"/>
                            </a:rPr>
                            <m:t>𝑘</m:t>
                          </m:r>
                          <m:r>
                            <a:rPr lang="en-US" sz="3000" b="0" i="1" smtClean="0">
                              <a:latin typeface="Cambria Math"/>
                            </a:rPr>
                            <m:t>−1</m:t>
                          </m:r>
                        </m:num>
                        <m:den>
                          <m:r>
                            <a:rPr lang="en-US" sz="3000" b="0" i="1" smtClean="0">
                              <a:latin typeface="Cambria Math"/>
                            </a:rPr>
                            <m:t>𝑘</m:t>
                          </m:r>
                        </m:den>
                      </m:f>
                      <m:d>
                        <m:dPr>
                          <m:ctrlPr>
                            <a:rPr lang="en-US" sz="3000" b="0" i="1" smtClean="0">
                              <a:latin typeface="Cambria Math"/>
                            </a:rPr>
                          </m:ctrlPr>
                        </m:dPr>
                        <m:e>
                          <m:f>
                            <m:fPr>
                              <m:ctrlPr>
                                <a:rPr lang="en-US" sz="3000" b="0" i="1" smtClean="0">
                                  <a:latin typeface="Cambria Math"/>
                                </a:rPr>
                              </m:ctrlPr>
                            </m:fPr>
                            <m:num>
                              <m:func>
                                <m:funcPr>
                                  <m:ctrlPr>
                                    <a:rPr lang="en-US" sz="3000" b="0" i="1" smtClean="0">
                                      <a:latin typeface="Cambria Math"/>
                                    </a:rPr>
                                  </m:ctrlPr>
                                </m:funcPr>
                                <m:fName>
                                  <m:r>
                                    <m:rPr>
                                      <m:sty m:val="p"/>
                                    </m:rPr>
                                    <a:rPr lang="en-US" sz="3000" b="0" i="0" smtClean="0">
                                      <a:latin typeface="Cambria Math"/>
                                    </a:rPr>
                                    <m:t>ln</m:t>
                                  </m:r>
                                </m:fName>
                                <m:e>
                                  <m:r>
                                    <a:rPr lang="en-US" sz="3000" b="0" i="1" smtClean="0">
                                      <a:latin typeface="Cambria Math"/>
                                    </a:rPr>
                                    <m:t>𝑃𝑟</m:t>
                                  </m:r>
                                </m:e>
                              </m:func>
                            </m:num>
                            <m:den>
                              <m:func>
                                <m:funcPr>
                                  <m:ctrlPr>
                                    <a:rPr lang="en-US" sz="3000" b="0" i="1" smtClean="0">
                                      <a:latin typeface="Cambria Math"/>
                                    </a:rPr>
                                  </m:ctrlPr>
                                </m:funcPr>
                                <m:fName>
                                  <m:r>
                                    <m:rPr>
                                      <m:sty m:val="p"/>
                                    </m:rPr>
                                    <a:rPr lang="en-US" sz="3000" b="0" i="0" smtClean="0">
                                      <a:latin typeface="Cambria Math"/>
                                    </a:rPr>
                                    <m:t>ln</m:t>
                                  </m:r>
                                </m:fName>
                                <m:e>
                                  <m:r>
                                    <a:rPr lang="en-US" sz="3000" b="0" i="1" smtClean="0">
                                      <a:latin typeface="Cambria Math"/>
                                    </a:rPr>
                                    <m:t>𝑇𝑟</m:t>
                                  </m:r>
                                </m:e>
                              </m:func>
                            </m:den>
                          </m:f>
                        </m:e>
                      </m:d>
                    </m:oMath>
                  </m:oMathPara>
                </a14:m>
                <a:endParaRPr lang="en-US" sz="3000" dirty="0"/>
              </a:p>
            </p:txBody>
          </p:sp>
        </mc:Choice>
        <mc:Fallback>
          <p:sp>
            <p:nvSpPr>
              <p:cNvPr id="8" name="TextBox 7"/>
              <p:cNvSpPr txBox="1">
                <a:spLocks noRot="1" noChangeAspect="1" noMove="1" noResize="1" noEditPoints="1" noAdjustHandles="1" noChangeArrowheads="1" noChangeShapeType="1" noTextEdit="1"/>
              </p:cNvSpPr>
              <p:nvPr/>
            </p:nvSpPr>
            <p:spPr>
              <a:xfrm>
                <a:off x="1489837" y="3480023"/>
                <a:ext cx="5482463" cy="1129668"/>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16" name="Curved Connector 15"/>
          <p:cNvCxnSpPr/>
          <p:nvPr/>
        </p:nvCxnSpPr>
        <p:spPr>
          <a:xfrm rot="16200000" flipH="1">
            <a:off x="1638301" y="4457702"/>
            <a:ext cx="1066798" cy="838197"/>
          </a:xfrm>
          <a:prstGeom prst="curvedConnector3">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6286501" y="4533898"/>
            <a:ext cx="914398" cy="838201"/>
          </a:xfrm>
          <a:prstGeom prst="curvedConnector3">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flipV="1">
            <a:off x="6477000" y="3178951"/>
            <a:ext cx="685800" cy="402449"/>
          </a:xfrm>
          <a:prstGeom prst="curvedConnector3">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1017245" y="228600"/>
            <a:ext cx="7109510" cy="707886"/>
          </a:xfrm>
          <a:prstGeom prst="rect">
            <a:avLst/>
          </a:prstGeom>
        </p:spPr>
        <p:txBody>
          <a:bodyPr wrap="none">
            <a:spAutoFit/>
          </a:bodyPr>
          <a:lstStyle/>
          <a:p>
            <a:r>
              <a:rPr lang="en-US" sz="4000" dirty="0">
                <a:solidFill>
                  <a:schemeClr val="bg1"/>
                </a:solidFill>
              </a:rPr>
              <a:t>Centrifugal Compressor Selection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4800" y="1371600"/>
            <a:ext cx="4752975" cy="3543300"/>
          </a:xfrm>
          <a:prstGeom prst="rect">
            <a:avLst/>
          </a:prstGeom>
        </p:spPr>
      </p:pic>
      <p:sp>
        <p:nvSpPr>
          <p:cNvPr id="7" name="Rectangle 6"/>
          <p:cNvSpPr/>
          <p:nvPr/>
        </p:nvSpPr>
        <p:spPr>
          <a:xfrm>
            <a:off x="700086" y="4946795"/>
            <a:ext cx="3962401" cy="246221"/>
          </a:xfrm>
          <a:prstGeom prst="rect">
            <a:avLst/>
          </a:prstGeom>
        </p:spPr>
        <p:txBody>
          <a:bodyPr wrap="square">
            <a:spAutoFit/>
          </a:bodyPr>
          <a:lstStyle/>
          <a:p>
            <a:pPr algn="just"/>
            <a:r>
              <a:rPr lang="en-US" sz="1000" dirty="0">
                <a:solidFill>
                  <a:schemeClr val="bg1"/>
                </a:solidFill>
              </a:rPr>
              <a:t>Centrifugal Compressor. n.d. The Mc Nally Institute. Web. 25 Nov. 2013.</a:t>
            </a:r>
          </a:p>
        </p:txBody>
      </p:sp>
      <p:sp>
        <p:nvSpPr>
          <p:cNvPr id="8" name="Rectangle 7"/>
          <p:cNvSpPr/>
          <p:nvPr/>
        </p:nvSpPr>
        <p:spPr>
          <a:xfrm>
            <a:off x="5562600" y="1942921"/>
            <a:ext cx="3276600" cy="1754326"/>
          </a:xfrm>
          <a:prstGeom prst="rect">
            <a:avLst/>
          </a:prstGeom>
          <a:solidFill>
            <a:schemeClr val="accent2">
              <a:lumMod val="60000"/>
              <a:lumOff val="40000"/>
              <a:alpha val="60000"/>
            </a:schemeClr>
          </a:solidFill>
        </p:spPr>
        <p:txBody>
          <a:bodyPr wrap="square">
            <a:spAutoFit/>
          </a:bodyPr>
          <a:lstStyle/>
          <a:p>
            <a:pPr marL="285750" indent="-285750" algn="just">
              <a:buFont typeface="Arial" panose="020B0604020202020204" pitchFamily="34" charset="0"/>
              <a:buChar char="•"/>
            </a:pPr>
            <a:r>
              <a:rPr lang="en-US" dirty="0">
                <a:solidFill>
                  <a:schemeClr val="bg1"/>
                </a:solidFill>
              </a:rPr>
              <a:t>Process requirements need to be analyzed</a:t>
            </a:r>
            <a:r>
              <a:rPr lang="en-US" dirty="0" smtClean="0">
                <a:solidFill>
                  <a:schemeClr val="bg1"/>
                </a:solidFill>
              </a:rPr>
              <a:t>.</a:t>
            </a:r>
          </a:p>
          <a:p>
            <a:pPr marL="285750" indent="-285750" algn="just">
              <a:buFont typeface="Arial" panose="020B0604020202020204" pitchFamily="34" charset="0"/>
              <a:buChar char="•"/>
            </a:pPr>
            <a:r>
              <a:rPr lang="en-US" dirty="0" smtClean="0">
                <a:solidFill>
                  <a:schemeClr val="bg1"/>
                </a:solidFill>
              </a:rPr>
              <a:t>Several </a:t>
            </a:r>
            <a:r>
              <a:rPr lang="en-US" dirty="0">
                <a:solidFill>
                  <a:schemeClr val="bg1"/>
                </a:solidFill>
              </a:rPr>
              <a:t>arrangements are studied</a:t>
            </a:r>
            <a:r>
              <a:rPr lang="en-US" dirty="0" smtClean="0">
                <a:solidFill>
                  <a:schemeClr val="bg1"/>
                </a:solidFill>
              </a:rPr>
              <a:t>.</a:t>
            </a:r>
          </a:p>
          <a:p>
            <a:pPr marL="285750" indent="-285750" algn="just">
              <a:buFont typeface="Arial" panose="020B0604020202020204" pitchFamily="34" charset="0"/>
              <a:buChar char="•"/>
            </a:pPr>
            <a:r>
              <a:rPr lang="en-US" dirty="0" smtClean="0">
                <a:solidFill>
                  <a:schemeClr val="bg1"/>
                </a:solidFill>
              </a:rPr>
              <a:t>Most </a:t>
            </a:r>
            <a:r>
              <a:rPr lang="en-US" dirty="0">
                <a:solidFill>
                  <a:schemeClr val="bg1"/>
                </a:solidFill>
              </a:rPr>
              <a:t>effective design is selected.</a:t>
            </a:r>
          </a:p>
        </p:txBody>
      </p:sp>
      <p:sp>
        <p:nvSpPr>
          <p:cNvPr id="9" name="Rectangle 8"/>
          <p:cNvSpPr/>
          <p:nvPr/>
        </p:nvSpPr>
        <p:spPr>
          <a:xfrm>
            <a:off x="2133600" y="3143250"/>
            <a:ext cx="4876800" cy="923330"/>
          </a:xfrm>
          <a:prstGeom prst="rect">
            <a:avLst/>
          </a:prstGeom>
          <a:solidFill>
            <a:srgbClr val="00B0F0"/>
          </a:solidFill>
        </p:spPr>
        <p:txBody>
          <a:bodyPr wrap="square">
            <a:spAutoFit/>
          </a:bodyPr>
          <a:lstStyle/>
          <a:p>
            <a:pPr algn="just"/>
            <a:r>
              <a:rPr lang="en-US" b="1" dirty="0"/>
              <a:t>Numerical Methods can and should be used to analyze data for analysis of centrifugal compressors &amp; support the design calculations.</a:t>
            </a:r>
          </a:p>
        </p:txBody>
      </p:sp>
      <p:sp>
        <p:nvSpPr>
          <p:cNvPr id="10" name="Rectangle 9"/>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26</a:t>
            </a:r>
            <a:endParaRPr lang="en-US" sz="900" dirty="0"/>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5" name="Rectangle 4"/>
          <p:cNvSpPr/>
          <p:nvPr/>
        </p:nvSpPr>
        <p:spPr>
          <a:xfrm>
            <a:off x="743644" y="381000"/>
            <a:ext cx="7656711" cy="707886"/>
          </a:xfrm>
          <a:prstGeom prst="rect">
            <a:avLst/>
          </a:prstGeom>
        </p:spPr>
        <p:txBody>
          <a:bodyPr wrap="none">
            <a:spAutoFit/>
          </a:bodyPr>
          <a:lstStyle/>
          <a:p>
            <a:r>
              <a:rPr lang="en-US" sz="4000" dirty="0">
                <a:solidFill>
                  <a:schemeClr val="bg1"/>
                </a:solidFill>
              </a:rPr>
              <a:t>Compressibility </a:t>
            </a:r>
            <a:r>
              <a:rPr lang="en-US" sz="4000" dirty="0" smtClean="0">
                <a:solidFill>
                  <a:schemeClr val="bg1"/>
                </a:solidFill>
              </a:rPr>
              <a:t>Factor, Linearization</a:t>
            </a:r>
            <a:endParaRPr lang="en-US" sz="4000" dirty="0">
              <a:solidFill>
                <a:schemeClr val="bg1"/>
              </a:solidFill>
            </a:endParaRPr>
          </a:p>
        </p:txBody>
      </p:sp>
      <p:sp>
        <p:nvSpPr>
          <p:cNvPr id="6" name="Rectangle 5"/>
          <p:cNvSpPr/>
          <p:nvPr/>
        </p:nvSpPr>
        <p:spPr>
          <a:xfrm>
            <a:off x="685800" y="1510246"/>
            <a:ext cx="2209800" cy="1754326"/>
          </a:xfrm>
          <a:prstGeom prst="rect">
            <a:avLst/>
          </a:prstGeom>
          <a:solidFill>
            <a:schemeClr val="accent3">
              <a:alpha val="70000"/>
            </a:schemeClr>
          </a:solidFill>
        </p:spPr>
        <p:txBody>
          <a:bodyPr wrap="square">
            <a:spAutoFit/>
          </a:bodyPr>
          <a:lstStyle/>
          <a:p>
            <a:pPr algn="just"/>
            <a:r>
              <a:rPr lang="en-US" dirty="0">
                <a:solidFill>
                  <a:schemeClr val="bg1"/>
                </a:solidFill>
              </a:rPr>
              <a:t>Using </a:t>
            </a:r>
            <a:r>
              <a:rPr lang="en-US" dirty="0" smtClean="0">
                <a:solidFill>
                  <a:schemeClr val="bg1"/>
                </a:solidFill>
              </a:rPr>
              <a:t>data from the following slide </a:t>
            </a:r>
            <a:r>
              <a:rPr lang="en-US" dirty="0">
                <a:solidFill>
                  <a:schemeClr val="bg1"/>
                </a:solidFill>
              </a:rPr>
              <a:t>to calculate the compressibility </a:t>
            </a:r>
            <a:r>
              <a:rPr lang="en-US" dirty="0" smtClean="0">
                <a:solidFill>
                  <a:schemeClr val="bg1"/>
                </a:solidFill>
              </a:rPr>
              <a:t>factor (z) </a:t>
            </a:r>
            <a:r>
              <a:rPr lang="en-US" dirty="0">
                <a:solidFill>
                  <a:schemeClr val="bg1"/>
                </a:solidFill>
              </a:rPr>
              <a:t>by </a:t>
            </a:r>
            <a:r>
              <a:rPr lang="en-US" dirty="0" smtClean="0">
                <a:solidFill>
                  <a:schemeClr val="bg1"/>
                </a:solidFill>
              </a:rPr>
              <a:t>linearizing the  Head equation.</a:t>
            </a:r>
            <a:endParaRPr lang="en-US"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4847" y="4267200"/>
            <a:ext cx="6874306" cy="1555764"/>
          </a:xfrm>
          <a:prstGeom prst="rect">
            <a:avLst/>
          </a:prstGeom>
        </p:spPr>
      </p:pic>
      <p:sp>
        <p:nvSpPr>
          <p:cNvPr id="8" name="Rectangle 7"/>
          <p:cNvSpPr/>
          <p:nvPr/>
        </p:nvSpPr>
        <p:spPr>
          <a:xfrm>
            <a:off x="6248400" y="1793198"/>
            <a:ext cx="2362200" cy="1240277"/>
          </a:xfrm>
          <a:prstGeom prst="rect">
            <a:avLst/>
          </a:prstGeom>
          <a:solidFill>
            <a:schemeClr val="accent3">
              <a:alpha val="70000"/>
            </a:schemeClr>
          </a:solidFill>
        </p:spPr>
        <p:txBody>
          <a:bodyPr wrap="square">
            <a:spAutoFit/>
          </a:bodyPr>
          <a:lstStyle/>
          <a:p>
            <a:pPr algn="just"/>
            <a:r>
              <a:rPr lang="en-US" dirty="0">
                <a:solidFill>
                  <a:schemeClr val="bg1"/>
                </a:solidFill>
              </a:rPr>
              <a:t>Solve the Head equation with given data to be able to calculate error values.</a:t>
            </a:r>
          </a:p>
        </p:txBody>
      </p:sp>
      <p:sp>
        <p:nvSpPr>
          <p:cNvPr id="9" name="Rectangle 8"/>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27</a:t>
            </a:r>
          </a:p>
        </p:txBody>
      </p:sp>
      <p:sp>
        <p:nvSpPr>
          <p:cNvPr id="10" name="TextBox 9"/>
          <p:cNvSpPr txBox="1"/>
          <p:nvPr/>
        </p:nvSpPr>
        <p:spPr>
          <a:xfrm>
            <a:off x="3352800" y="1397675"/>
            <a:ext cx="2438400" cy="2031325"/>
          </a:xfrm>
          <a:prstGeom prst="rect">
            <a:avLst/>
          </a:prstGeom>
          <a:solidFill>
            <a:schemeClr val="accent3">
              <a:alpha val="70000"/>
            </a:schemeClr>
          </a:solidFill>
        </p:spPr>
        <p:txBody>
          <a:bodyPr wrap="square" rtlCol="0">
            <a:spAutoFit/>
          </a:bodyPr>
          <a:lstStyle/>
          <a:p>
            <a:pPr algn="just"/>
            <a:r>
              <a:rPr lang="en-US" dirty="0" smtClean="0">
                <a:solidFill>
                  <a:schemeClr val="bg1"/>
                </a:solidFill>
              </a:rPr>
              <a:t>The slope of the “Unknown  Z Calculation vs. Head Calculation” graph will be the value of the compressibility factor (z).</a:t>
            </a:r>
            <a:endParaRPr lang="en-US" dirty="0">
              <a:solidFill>
                <a:schemeClr val="bg1"/>
              </a:solidFill>
            </a:endParaRP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1966126" y="457200"/>
            <a:ext cx="5211748" cy="707886"/>
          </a:xfrm>
          <a:prstGeom prst="rect">
            <a:avLst/>
          </a:prstGeom>
        </p:spPr>
        <p:txBody>
          <a:bodyPr wrap="none">
            <a:spAutoFit/>
          </a:bodyPr>
          <a:lstStyle/>
          <a:p>
            <a:r>
              <a:rPr lang="en-US" sz="4000" dirty="0">
                <a:solidFill>
                  <a:schemeClr val="bg1"/>
                </a:solidFill>
              </a:rPr>
              <a:t>Given Data, Calculations</a:t>
            </a: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38600" y="4038600"/>
            <a:ext cx="4302307" cy="928238"/>
          </a:xfrm>
          <a:prstGeom prst="rect">
            <a:avLst/>
          </a:prstGeom>
        </p:spPr>
      </p:pic>
      <p:sp>
        <p:nvSpPr>
          <p:cNvPr id="10" name="Rectangle 9"/>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28</a:t>
            </a:r>
            <a:endParaRPr lang="en-US" sz="900" dirty="0"/>
          </a:p>
        </p:txBody>
      </p:sp>
      <p:graphicFrame>
        <p:nvGraphicFramePr>
          <p:cNvPr id="12" name="Table 11"/>
          <p:cNvGraphicFramePr>
            <a:graphicFrameLocks noGrp="1"/>
          </p:cNvGraphicFramePr>
          <p:nvPr>
            <p:extLst>
              <p:ext uri="{D42A27DB-BD31-4B8C-83A1-F6EECF244321}">
                <p14:modId xmlns:p14="http://schemas.microsoft.com/office/powerpoint/2010/main" xmlns="" val="882345328"/>
              </p:ext>
            </p:extLst>
          </p:nvPr>
        </p:nvGraphicFramePr>
        <p:xfrm>
          <a:off x="385154" y="1509018"/>
          <a:ext cx="2871624" cy="1112520"/>
        </p:xfrm>
        <a:graphic>
          <a:graphicData uri="http://schemas.openxmlformats.org/drawingml/2006/table">
            <a:tbl>
              <a:tblPr bandRow="1">
                <a:tableStyleId>{21E4AEA4-8DFA-4A89-87EB-49C32662AFE0}</a:tableStyleId>
              </a:tblPr>
              <a:tblGrid>
                <a:gridCol w="1435812"/>
                <a:gridCol w="1435812"/>
              </a:tblGrid>
              <a:tr h="370840">
                <a:tc>
                  <a:txBody>
                    <a:bodyPr/>
                    <a:lstStyle/>
                    <a:p>
                      <a:pPr algn="ctr"/>
                      <a:r>
                        <a:rPr lang="en-US" dirty="0" smtClean="0"/>
                        <a:t>k</a:t>
                      </a:r>
                      <a:endParaRPr lang="en-US" dirty="0"/>
                    </a:p>
                  </a:txBody>
                  <a:tcPr/>
                </a:tc>
                <a:tc>
                  <a:txBody>
                    <a:bodyPr/>
                    <a:lstStyle/>
                    <a:p>
                      <a:pPr algn="ctr"/>
                      <a:r>
                        <a:rPr lang="en-US" dirty="0" smtClean="0"/>
                        <a:t>1.4</a:t>
                      </a:r>
                      <a:endParaRPr lang="en-US" dirty="0"/>
                    </a:p>
                  </a:txBody>
                  <a:tcPr/>
                </a:tc>
              </a:tr>
              <a:tr h="370840">
                <a:tc>
                  <a:txBody>
                    <a:bodyPr/>
                    <a:lstStyle/>
                    <a:p>
                      <a:pPr algn="ctr"/>
                      <a:r>
                        <a:rPr lang="en-US" dirty="0" smtClean="0"/>
                        <a:t>z</a:t>
                      </a:r>
                      <a:endParaRPr lang="en-US" dirty="0"/>
                    </a:p>
                  </a:txBody>
                  <a:tcPr/>
                </a:tc>
                <a:tc>
                  <a:txBody>
                    <a:bodyPr/>
                    <a:lstStyle/>
                    <a:p>
                      <a:pPr algn="ctr"/>
                      <a:r>
                        <a:rPr lang="en-US" dirty="0" smtClean="0"/>
                        <a:t>0.95</a:t>
                      </a:r>
                      <a:endParaRPr lang="en-US" dirty="0"/>
                    </a:p>
                  </a:txBody>
                  <a:tcPr/>
                </a:tc>
              </a:tr>
              <a:tr h="370840">
                <a:tc>
                  <a:txBody>
                    <a:bodyPr/>
                    <a:lstStyle/>
                    <a:p>
                      <a:pPr algn="ctr"/>
                      <a:r>
                        <a:rPr lang="en-US" dirty="0" smtClean="0"/>
                        <a:t>R</a:t>
                      </a:r>
                      <a:endParaRPr lang="en-US" dirty="0"/>
                    </a:p>
                  </a:txBody>
                  <a:tcPr/>
                </a:tc>
                <a:tc>
                  <a:txBody>
                    <a:bodyPr/>
                    <a:lstStyle/>
                    <a:p>
                      <a:pPr algn="ctr"/>
                      <a:r>
                        <a:rPr lang="en-US" dirty="0" smtClean="0"/>
                        <a:t>53.66</a:t>
                      </a:r>
                      <a:endParaRPr lang="en-US" dirty="0"/>
                    </a:p>
                  </a:txBody>
                  <a:tcPr/>
                </a:tc>
              </a:tr>
            </a:tbl>
          </a:graphicData>
        </a:graphic>
      </p:graphicFrame>
      <p:sp>
        <p:nvSpPr>
          <p:cNvPr id="13" name="TextBox 12"/>
          <p:cNvSpPr txBox="1"/>
          <p:nvPr/>
        </p:nvSpPr>
        <p:spPr>
          <a:xfrm>
            <a:off x="374828" y="1139686"/>
            <a:ext cx="722634" cy="369332"/>
          </a:xfrm>
          <a:prstGeom prst="rect">
            <a:avLst/>
          </a:prstGeom>
          <a:solidFill>
            <a:schemeClr val="tx1">
              <a:alpha val="50000"/>
            </a:schemeClr>
          </a:solidFill>
        </p:spPr>
        <p:txBody>
          <a:bodyPr wrap="none" rtlCol="0">
            <a:spAutoFit/>
          </a:bodyPr>
          <a:lstStyle/>
          <a:p>
            <a:r>
              <a:rPr lang="en-US" dirty="0" smtClean="0">
                <a:solidFill>
                  <a:schemeClr val="bg1"/>
                </a:solidFill>
              </a:rPr>
              <a:t>Given</a:t>
            </a:r>
            <a:endParaRPr lang="en-US" dirty="0">
              <a:solidFill>
                <a:schemeClr val="bg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xmlns="" val="1547844273"/>
              </p:ext>
            </p:extLst>
          </p:nvPr>
        </p:nvGraphicFramePr>
        <p:xfrm>
          <a:off x="374828" y="3581400"/>
          <a:ext cx="2816192" cy="2123440"/>
        </p:xfrm>
        <a:graphic>
          <a:graphicData uri="http://schemas.openxmlformats.org/drawingml/2006/table">
            <a:tbl>
              <a:tblPr firstRow="1" bandRow="1">
                <a:tableStyleId>{5C22544A-7EE6-4342-B048-85BDC9FD1C3A}</a:tableStyleId>
              </a:tblPr>
              <a:tblGrid>
                <a:gridCol w="1408096"/>
                <a:gridCol w="1408096"/>
              </a:tblGrid>
              <a:tr h="370840">
                <a:tc>
                  <a:txBody>
                    <a:bodyPr/>
                    <a:lstStyle/>
                    <a:p>
                      <a:pPr algn="ctr"/>
                      <a:r>
                        <a:rPr lang="en-US" dirty="0" smtClean="0"/>
                        <a:t>Head</a:t>
                      </a:r>
                      <a:r>
                        <a:rPr lang="en-US" baseline="0" dirty="0" smtClean="0"/>
                        <a:t> Equation</a:t>
                      </a:r>
                      <a:endParaRPr lang="en-US" dirty="0"/>
                    </a:p>
                  </a:txBody>
                  <a:tcPr/>
                </a:tc>
                <a:tc>
                  <a:txBody>
                    <a:bodyPr/>
                    <a:lstStyle/>
                    <a:p>
                      <a:pPr algn="ctr"/>
                      <a:r>
                        <a:rPr lang="en-US" dirty="0" smtClean="0"/>
                        <a:t>From Graph</a:t>
                      </a:r>
                      <a:r>
                        <a:rPr lang="en-US" baseline="0" dirty="0" smtClean="0"/>
                        <a:t> (slope)</a:t>
                      </a:r>
                      <a:endParaRPr lang="en-US" dirty="0"/>
                    </a:p>
                  </a:txBody>
                  <a:tcPr/>
                </a:tc>
              </a:tr>
              <a:tr h="370840">
                <a:tc>
                  <a:txBody>
                    <a:bodyPr/>
                    <a:lstStyle/>
                    <a:p>
                      <a:pPr algn="ctr"/>
                      <a:r>
                        <a:rPr lang="en-US" dirty="0" smtClean="0"/>
                        <a:t>384.621</a:t>
                      </a:r>
                    </a:p>
                  </a:txBody>
                  <a:tcPr/>
                </a:tc>
                <a:tc>
                  <a:txBody>
                    <a:bodyPr/>
                    <a:lstStyle/>
                    <a:p>
                      <a:pPr algn="ctr"/>
                      <a:r>
                        <a:rPr lang="en-US" dirty="0" smtClean="0"/>
                        <a:t>404.864</a:t>
                      </a:r>
                      <a:endParaRPr lang="en-US" dirty="0"/>
                    </a:p>
                  </a:txBody>
                  <a:tcPr/>
                </a:tc>
              </a:tr>
              <a:tr h="370840">
                <a:tc>
                  <a:txBody>
                    <a:bodyPr/>
                    <a:lstStyle/>
                    <a:p>
                      <a:pPr algn="ctr"/>
                      <a:r>
                        <a:rPr lang="en-US" dirty="0" smtClean="0"/>
                        <a:t>349.236</a:t>
                      </a:r>
                      <a:endParaRPr lang="en-US" dirty="0"/>
                    </a:p>
                  </a:txBody>
                  <a:tcPr/>
                </a:tc>
                <a:tc>
                  <a:txBody>
                    <a:bodyPr/>
                    <a:lstStyle/>
                    <a:p>
                      <a:pPr algn="ctr"/>
                      <a:r>
                        <a:rPr lang="en-US" dirty="0" smtClean="0"/>
                        <a:t>367.617</a:t>
                      </a:r>
                    </a:p>
                  </a:txBody>
                  <a:tcPr/>
                </a:tc>
              </a:tr>
              <a:tr h="370840">
                <a:tc>
                  <a:txBody>
                    <a:bodyPr/>
                    <a:lstStyle/>
                    <a:p>
                      <a:pPr algn="ctr"/>
                      <a:r>
                        <a:rPr lang="en-US" dirty="0" smtClean="0"/>
                        <a:t>293.495</a:t>
                      </a:r>
                      <a:endParaRPr lang="en-US" dirty="0"/>
                    </a:p>
                  </a:txBody>
                  <a:tcPr/>
                </a:tc>
                <a:tc>
                  <a:txBody>
                    <a:bodyPr/>
                    <a:lstStyle/>
                    <a:p>
                      <a:pPr algn="ctr"/>
                      <a:r>
                        <a:rPr lang="en-US" dirty="0" smtClean="0"/>
                        <a:t>308.942</a:t>
                      </a:r>
                      <a:endParaRPr lang="en-US" dirty="0"/>
                    </a:p>
                  </a:txBody>
                  <a:tcPr/>
                </a:tc>
              </a:tr>
              <a:tr h="370840">
                <a:tc>
                  <a:txBody>
                    <a:bodyPr/>
                    <a:lstStyle/>
                    <a:p>
                      <a:pPr algn="ctr"/>
                      <a:r>
                        <a:rPr lang="en-US" dirty="0" smtClean="0"/>
                        <a:t>368.126</a:t>
                      </a:r>
                      <a:endParaRPr lang="en-US" dirty="0"/>
                    </a:p>
                  </a:txBody>
                  <a:tcPr/>
                </a:tc>
                <a:tc>
                  <a:txBody>
                    <a:bodyPr/>
                    <a:lstStyle/>
                    <a:p>
                      <a:pPr algn="ctr"/>
                      <a:r>
                        <a:rPr lang="en-US" dirty="0" smtClean="0"/>
                        <a:t>387.501</a:t>
                      </a:r>
                      <a:endParaRPr lang="en-US" dirty="0"/>
                    </a:p>
                  </a:txBody>
                  <a:tcPr/>
                </a:tc>
              </a:tr>
            </a:tbl>
          </a:graphicData>
        </a:graphic>
      </p:graphicFrame>
      <p:sp>
        <p:nvSpPr>
          <p:cNvPr id="15" name="TextBox 14"/>
          <p:cNvSpPr txBox="1"/>
          <p:nvPr/>
        </p:nvSpPr>
        <p:spPr>
          <a:xfrm>
            <a:off x="374828" y="3212068"/>
            <a:ext cx="1164293" cy="369332"/>
          </a:xfrm>
          <a:prstGeom prst="rect">
            <a:avLst/>
          </a:prstGeom>
          <a:solidFill>
            <a:schemeClr val="tx1">
              <a:alpha val="50000"/>
            </a:schemeClr>
          </a:solidFill>
        </p:spPr>
        <p:txBody>
          <a:bodyPr wrap="none" rtlCol="0">
            <a:spAutoFit/>
          </a:bodyPr>
          <a:lstStyle/>
          <a:p>
            <a:r>
              <a:rPr lang="en-US" dirty="0" smtClean="0">
                <a:solidFill>
                  <a:schemeClr val="bg1"/>
                </a:solidFill>
              </a:rPr>
              <a:t>Calculated</a:t>
            </a:r>
            <a:endParaRPr lang="en-US"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xmlns="" val="2054449932"/>
              </p:ext>
            </p:extLst>
          </p:nvPr>
        </p:nvGraphicFramePr>
        <p:xfrm>
          <a:off x="3546240" y="1509018"/>
          <a:ext cx="5334000" cy="1854200"/>
        </p:xfrm>
        <a:graphic>
          <a:graphicData uri="http://schemas.openxmlformats.org/drawingml/2006/table">
            <a:tbl>
              <a:tblPr firstRow="1" bandRow="1">
                <a:tableStyleId>{5C22544A-7EE6-4342-B048-85BDC9FD1C3A}</a:tableStyleId>
              </a:tblPr>
              <a:tblGrid>
                <a:gridCol w="1333500"/>
                <a:gridCol w="1333500"/>
                <a:gridCol w="1333500"/>
                <a:gridCol w="1333500"/>
              </a:tblGrid>
              <a:tr h="370840">
                <a:tc>
                  <a:txBody>
                    <a:bodyPr/>
                    <a:lstStyle/>
                    <a:p>
                      <a:pPr algn="ctr"/>
                      <a:r>
                        <a:rPr lang="en-US" dirty="0" smtClean="0"/>
                        <a:t>T</a:t>
                      </a:r>
                      <a:r>
                        <a:rPr lang="en-US" baseline="-25000" dirty="0" smtClean="0"/>
                        <a:t>1</a:t>
                      </a:r>
                      <a:r>
                        <a:rPr lang="en-US" dirty="0" smtClean="0"/>
                        <a:t> (°F)</a:t>
                      </a:r>
                      <a:endParaRPr lang="en-US" dirty="0"/>
                    </a:p>
                  </a:txBody>
                  <a:tcPr/>
                </a:tc>
                <a:tc>
                  <a:txBody>
                    <a:bodyPr/>
                    <a:lstStyle/>
                    <a:p>
                      <a:pPr algn="ctr"/>
                      <a:r>
                        <a:rPr lang="en-US" dirty="0" smtClean="0"/>
                        <a:t>T</a:t>
                      </a:r>
                      <a:r>
                        <a:rPr lang="en-US" baseline="-25000" dirty="0" smtClean="0"/>
                        <a:t>1</a:t>
                      </a:r>
                      <a:r>
                        <a:rPr lang="en-US" dirty="0" smtClean="0"/>
                        <a:t> (°R)</a:t>
                      </a:r>
                      <a:endParaRPr lang="en-US" dirty="0"/>
                    </a:p>
                  </a:txBody>
                  <a:tcPr/>
                </a:tc>
                <a:tc>
                  <a:txBody>
                    <a:bodyPr/>
                    <a:lstStyle/>
                    <a:p>
                      <a:pPr algn="ctr"/>
                      <a:r>
                        <a:rPr lang="en-US" dirty="0" smtClean="0"/>
                        <a:t>P</a:t>
                      </a:r>
                      <a:r>
                        <a:rPr lang="en-US" baseline="-25000" dirty="0" smtClean="0"/>
                        <a:t>1</a:t>
                      </a:r>
                      <a:r>
                        <a:rPr lang="en-US" dirty="0" smtClean="0"/>
                        <a:t> (psi)</a:t>
                      </a:r>
                      <a:endParaRPr lang="en-US" dirty="0"/>
                    </a:p>
                  </a:txBody>
                  <a:tcPr/>
                </a:tc>
                <a:tc>
                  <a:txBody>
                    <a:bodyPr/>
                    <a:lstStyle/>
                    <a:p>
                      <a:pPr algn="ctr"/>
                      <a:r>
                        <a:rPr lang="en-US" dirty="0" smtClean="0"/>
                        <a:t>P</a:t>
                      </a:r>
                      <a:r>
                        <a:rPr lang="en-US" baseline="-25000" dirty="0" smtClean="0"/>
                        <a:t>2</a:t>
                      </a:r>
                      <a:r>
                        <a:rPr lang="en-US" dirty="0" smtClean="0"/>
                        <a:t> (psi)</a:t>
                      </a:r>
                      <a:endParaRPr lang="en-US" dirty="0"/>
                    </a:p>
                  </a:txBody>
                  <a:tcPr/>
                </a:tc>
              </a:tr>
              <a:tr h="370840">
                <a:tc>
                  <a:txBody>
                    <a:bodyPr/>
                    <a:lstStyle/>
                    <a:p>
                      <a:pPr algn="ctr"/>
                      <a:r>
                        <a:rPr lang="en-US" dirty="0" smtClean="0"/>
                        <a:t>79.14</a:t>
                      </a:r>
                    </a:p>
                  </a:txBody>
                  <a:tcPr/>
                </a:tc>
                <a:tc>
                  <a:txBody>
                    <a:bodyPr/>
                    <a:lstStyle/>
                    <a:p>
                      <a:pPr algn="ctr"/>
                      <a:r>
                        <a:rPr lang="en-US" dirty="0" smtClean="0"/>
                        <a:t>538.81</a:t>
                      </a:r>
                      <a:endParaRPr lang="en-US" dirty="0"/>
                    </a:p>
                  </a:txBody>
                  <a:tcPr/>
                </a:tc>
                <a:tc>
                  <a:txBody>
                    <a:bodyPr/>
                    <a:lstStyle/>
                    <a:p>
                      <a:pPr algn="ctr"/>
                      <a:r>
                        <a:rPr lang="en-US" dirty="0" smtClean="0"/>
                        <a:t>13.182</a:t>
                      </a:r>
                      <a:endParaRPr lang="en-US" dirty="0"/>
                    </a:p>
                  </a:txBody>
                  <a:tcPr/>
                </a:tc>
                <a:tc>
                  <a:txBody>
                    <a:bodyPr/>
                    <a:lstStyle/>
                    <a:p>
                      <a:pPr algn="ctr"/>
                      <a:r>
                        <a:rPr lang="en-US" dirty="0" smtClean="0"/>
                        <a:t>14.482</a:t>
                      </a:r>
                      <a:endParaRPr lang="en-US" dirty="0"/>
                    </a:p>
                  </a:txBody>
                  <a:tcPr/>
                </a:tc>
              </a:tr>
              <a:tr h="370840">
                <a:tc>
                  <a:txBody>
                    <a:bodyPr/>
                    <a:lstStyle/>
                    <a:p>
                      <a:pPr algn="ctr"/>
                      <a:r>
                        <a:rPr lang="en-US" dirty="0" smtClean="0"/>
                        <a:t>82.55</a:t>
                      </a:r>
                      <a:endParaRPr lang="en-US" dirty="0"/>
                    </a:p>
                  </a:txBody>
                  <a:tcPr/>
                </a:tc>
                <a:tc>
                  <a:txBody>
                    <a:bodyPr/>
                    <a:lstStyle/>
                    <a:p>
                      <a:pPr algn="ctr"/>
                      <a:r>
                        <a:rPr lang="en-US" dirty="0" smtClean="0"/>
                        <a:t>542.22</a:t>
                      </a:r>
                      <a:endParaRPr lang="en-US" dirty="0"/>
                    </a:p>
                  </a:txBody>
                  <a:tcPr/>
                </a:tc>
                <a:tc>
                  <a:txBody>
                    <a:bodyPr/>
                    <a:lstStyle/>
                    <a:p>
                      <a:pPr algn="ctr"/>
                      <a:r>
                        <a:rPr lang="en-US" dirty="0" smtClean="0"/>
                        <a:t>13.326</a:t>
                      </a:r>
                      <a:endParaRPr lang="en-US" dirty="0"/>
                    </a:p>
                  </a:txBody>
                  <a:tcPr/>
                </a:tc>
                <a:tc>
                  <a:txBody>
                    <a:bodyPr/>
                    <a:lstStyle/>
                    <a:p>
                      <a:pPr algn="ctr"/>
                      <a:r>
                        <a:rPr lang="en-US" dirty="0" smtClean="0"/>
                        <a:t>14.465</a:t>
                      </a:r>
                      <a:endParaRPr lang="en-US" dirty="0"/>
                    </a:p>
                  </a:txBody>
                  <a:tcPr/>
                </a:tc>
              </a:tr>
              <a:tr h="370840">
                <a:tc>
                  <a:txBody>
                    <a:bodyPr/>
                    <a:lstStyle/>
                    <a:p>
                      <a:pPr algn="ctr"/>
                      <a:r>
                        <a:rPr lang="en-US" dirty="0" smtClean="0"/>
                        <a:t>82.70</a:t>
                      </a:r>
                      <a:endParaRPr lang="en-US" dirty="0"/>
                    </a:p>
                  </a:txBody>
                  <a:tcPr/>
                </a:tc>
                <a:tc>
                  <a:txBody>
                    <a:bodyPr/>
                    <a:lstStyle/>
                    <a:p>
                      <a:pPr algn="ctr"/>
                      <a:r>
                        <a:rPr lang="en-US" dirty="0" smtClean="0"/>
                        <a:t>542.37</a:t>
                      </a:r>
                      <a:endParaRPr lang="en-US" dirty="0"/>
                    </a:p>
                  </a:txBody>
                  <a:tcPr/>
                </a:tc>
                <a:tc>
                  <a:txBody>
                    <a:bodyPr/>
                    <a:lstStyle/>
                    <a:p>
                      <a:pPr algn="ctr"/>
                      <a:r>
                        <a:rPr lang="en-US" dirty="0" smtClean="0"/>
                        <a:t>13.551</a:t>
                      </a:r>
                      <a:endParaRPr lang="en-US" dirty="0"/>
                    </a:p>
                  </a:txBody>
                  <a:tcPr/>
                </a:tc>
                <a:tc>
                  <a:txBody>
                    <a:bodyPr/>
                    <a:lstStyle/>
                    <a:p>
                      <a:pPr algn="ctr"/>
                      <a:r>
                        <a:rPr lang="en-US" dirty="0" smtClean="0"/>
                        <a:t>14.518</a:t>
                      </a:r>
                      <a:endParaRPr lang="en-US" dirty="0"/>
                    </a:p>
                  </a:txBody>
                  <a:tcPr/>
                </a:tc>
              </a:tr>
              <a:tr h="370840">
                <a:tc>
                  <a:txBody>
                    <a:bodyPr/>
                    <a:lstStyle/>
                    <a:p>
                      <a:pPr algn="ctr"/>
                      <a:r>
                        <a:rPr lang="en-US" dirty="0" smtClean="0"/>
                        <a:t>79.05</a:t>
                      </a:r>
                      <a:endParaRPr lang="en-US" dirty="0"/>
                    </a:p>
                  </a:txBody>
                  <a:tcPr/>
                </a:tc>
                <a:tc>
                  <a:txBody>
                    <a:bodyPr/>
                    <a:lstStyle/>
                    <a:p>
                      <a:pPr algn="ctr"/>
                      <a:r>
                        <a:rPr lang="en-US" dirty="0" smtClean="0"/>
                        <a:t>538.72</a:t>
                      </a:r>
                      <a:endParaRPr lang="en-US" dirty="0"/>
                    </a:p>
                  </a:txBody>
                  <a:tcPr/>
                </a:tc>
                <a:tc>
                  <a:txBody>
                    <a:bodyPr/>
                    <a:lstStyle/>
                    <a:p>
                      <a:pPr algn="ctr"/>
                      <a:r>
                        <a:rPr lang="en-US" dirty="0" smtClean="0"/>
                        <a:t>13.183</a:t>
                      </a:r>
                      <a:endParaRPr lang="en-US" dirty="0"/>
                    </a:p>
                  </a:txBody>
                  <a:tcPr/>
                </a:tc>
                <a:tc>
                  <a:txBody>
                    <a:bodyPr/>
                    <a:lstStyle/>
                    <a:p>
                      <a:pPr algn="ctr"/>
                      <a:r>
                        <a:rPr lang="en-US" dirty="0" smtClean="0"/>
                        <a:t>14.427</a:t>
                      </a:r>
                      <a:endParaRPr lang="en-US" dirty="0"/>
                    </a:p>
                  </a:txBody>
                  <a:tcPr/>
                </a:tc>
              </a:tr>
            </a:tbl>
          </a:graphicData>
        </a:graphic>
      </p:graphicFrame>
      <p:sp>
        <p:nvSpPr>
          <p:cNvPr id="17" name="TextBox 16"/>
          <p:cNvSpPr txBox="1"/>
          <p:nvPr/>
        </p:nvSpPr>
        <p:spPr>
          <a:xfrm>
            <a:off x="3546240" y="1139686"/>
            <a:ext cx="679610" cy="369332"/>
          </a:xfrm>
          <a:prstGeom prst="rect">
            <a:avLst/>
          </a:prstGeom>
          <a:solidFill>
            <a:schemeClr val="tx1">
              <a:alpha val="50000"/>
            </a:schemeClr>
          </a:solidFill>
        </p:spPr>
        <p:txBody>
          <a:bodyPr wrap="none" rtlCol="0">
            <a:spAutoFit/>
          </a:bodyPr>
          <a:lstStyle/>
          <a:p>
            <a:r>
              <a:rPr lang="en-US" dirty="0" smtClean="0">
                <a:solidFill>
                  <a:schemeClr val="bg1"/>
                </a:solidFill>
              </a:rPr>
              <a:t>Table</a:t>
            </a:r>
            <a:endParaRPr lang="en-US" dirty="0">
              <a:solidFill>
                <a:schemeClr val="bg1"/>
              </a:solidFill>
            </a:endParaRP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1357754" y="152400"/>
            <a:ext cx="6428491" cy="707886"/>
          </a:xfrm>
          <a:prstGeom prst="rect">
            <a:avLst/>
          </a:prstGeom>
        </p:spPr>
        <p:txBody>
          <a:bodyPr wrap="none">
            <a:spAutoFit/>
          </a:bodyPr>
          <a:lstStyle/>
          <a:p>
            <a:pPr algn="just"/>
            <a:r>
              <a:rPr lang="en-US" sz="4000" dirty="0">
                <a:solidFill>
                  <a:schemeClr val="bg1"/>
                </a:solidFill>
              </a:rPr>
              <a:t>Compressibility Factor = Slope</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76568" y="1311238"/>
            <a:ext cx="5990863" cy="3672251"/>
          </a:xfrm>
          <a:prstGeom prst="rect">
            <a:avLst/>
          </a:prstGeom>
        </p:spPr>
      </p:pic>
      <p:sp>
        <p:nvSpPr>
          <p:cNvPr id="8" name="Rectangle 7"/>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29</a:t>
            </a:r>
            <a:endParaRPr lang="en-US" sz="900" dirty="0"/>
          </a:p>
        </p:txBody>
      </p:sp>
      <p:sp>
        <p:nvSpPr>
          <p:cNvPr id="9" name="TextBox 8"/>
          <p:cNvSpPr txBox="1"/>
          <p:nvPr/>
        </p:nvSpPr>
        <p:spPr>
          <a:xfrm>
            <a:off x="2274184" y="5177051"/>
            <a:ext cx="4595631" cy="477054"/>
          </a:xfrm>
          <a:prstGeom prst="rect">
            <a:avLst/>
          </a:prstGeom>
          <a:solidFill>
            <a:srgbClr val="FFFF00">
              <a:alpha val="70000"/>
            </a:srgbClr>
          </a:solidFill>
        </p:spPr>
        <p:txBody>
          <a:bodyPr wrap="square" rtlCol="0">
            <a:spAutoFit/>
          </a:bodyPr>
          <a:lstStyle/>
          <a:p>
            <a:pPr algn="ctr"/>
            <a:r>
              <a:rPr lang="en-US" sz="2500" dirty="0" smtClean="0"/>
              <a:t>Z = 1.0526      Error = 10.8%</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4546600" y="457200"/>
            <a:ext cx="4052391" cy="707886"/>
          </a:xfrm>
          <a:prstGeom prst="rect">
            <a:avLst/>
          </a:prstGeom>
        </p:spPr>
        <p:txBody>
          <a:bodyPr wrap="none">
            <a:spAutoFit/>
          </a:bodyPr>
          <a:lstStyle/>
          <a:p>
            <a:r>
              <a:rPr lang="en-US" sz="4000" dirty="0" smtClean="0">
                <a:solidFill>
                  <a:schemeClr val="bg1"/>
                </a:solidFill>
              </a:rPr>
              <a:t>How does it work?</a:t>
            </a:r>
            <a:endParaRPr lang="en-US" sz="4000" dirty="0">
              <a:solidFill>
                <a:schemeClr val="bg1"/>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21010713">
            <a:off x="-193065" y="162543"/>
            <a:ext cx="3717666" cy="2522922"/>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xmlns="" val="0"/>
              </a:ext>
            </a:extLst>
          </a:blip>
          <a:srcRect t="5976" b="-4835"/>
          <a:stretch/>
        </p:blipFill>
        <p:spPr>
          <a:xfrm rot="609392">
            <a:off x="6675971" y="3711097"/>
            <a:ext cx="2514600" cy="3344418"/>
          </a:xfrm>
          <a:prstGeom prst="rect">
            <a:avLst/>
          </a:prstGeom>
        </p:spPr>
      </p:pic>
      <p:sp>
        <p:nvSpPr>
          <p:cNvPr id="8" name="Rectangle 7"/>
          <p:cNvSpPr/>
          <p:nvPr/>
        </p:nvSpPr>
        <p:spPr>
          <a:xfrm rot="20940887">
            <a:off x="85289" y="2787394"/>
            <a:ext cx="2390537" cy="553998"/>
          </a:xfrm>
          <a:prstGeom prst="rect">
            <a:avLst/>
          </a:prstGeom>
        </p:spPr>
        <p:txBody>
          <a:bodyPr wrap="square">
            <a:spAutoFit/>
          </a:bodyPr>
          <a:lstStyle/>
          <a:p>
            <a:pPr algn="just"/>
            <a:r>
              <a:rPr lang="en-US" sz="1000" dirty="0" smtClean="0">
                <a:solidFill>
                  <a:schemeClr val="bg1"/>
                </a:solidFill>
              </a:rPr>
              <a:t>BCL Series Centrifugal Compressor. 2009. BCL-Vertical Split Casing Series. V-FLO Group of Companies. Web. 25 Nov. 2013.</a:t>
            </a:r>
            <a:endParaRPr lang="en-US" sz="1000" dirty="0">
              <a:solidFill>
                <a:schemeClr val="bg1"/>
              </a:solidFill>
            </a:endParaRPr>
          </a:p>
        </p:txBody>
      </p:sp>
      <p:sp>
        <p:nvSpPr>
          <p:cNvPr id="9" name="Rectangle 8"/>
          <p:cNvSpPr/>
          <p:nvPr/>
        </p:nvSpPr>
        <p:spPr>
          <a:xfrm>
            <a:off x="4085070" y="1515654"/>
            <a:ext cx="790601" cy="369332"/>
          </a:xfrm>
          <a:prstGeom prst="rect">
            <a:avLst/>
          </a:prstGeom>
          <a:solidFill>
            <a:schemeClr val="accent4">
              <a:lumMod val="75000"/>
              <a:alpha val="50000"/>
            </a:schemeClr>
          </a:solidFill>
        </p:spPr>
        <p:txBody>
          <a:bodyPr wrap="none">
            <a:spAutoFit/>
          </a:bodyPr>
          <a:lstStyle/>
          <a:p>
            <a:r>
              <a:rPr lang="en-US" dirty="0" smtClean="0">
                <a:solidFill>
                  <a:schemeClr val="bg1"/>
                </a:solidFill>
              </a:rPr>
              <a:t>Video:</a:t>
            </a:r>
            <a:endParaRPr lang="en-US" dirty="0">
              <a:solidFill>
                <a:schemeClr val="bg1"/>
              </a:solidFill>
            </a:endParaRPr>
          </a:p>
        </p:txBody>
      </p:sp>
      <p:sp>
        <p:nvSpPr>
          <p:cNvPr id="10" name="Rectangle 9"/>
          <p:cNvSpPr/>
          <p:nvPr/>
        </p:nvSpPr>
        <p:spPr>
          <a:xfrm rot="669861">
            <a:off x="7080145" y="3152001"/>
            <a:ext cx="1875567" cy="553998"/>
          </a:xfrm>
          <a:prstGeom prst="rect">
            <a:avLst/>
          </a:prstGeom>
        </p:spPr>
        <p:txBody>
          <a:bodyPr wrap="square">
            <a:spAutoFit/>
          </a:bodyPr>
          <a:lstStyle/>
          <a:p>
            <a:pPr algn="just"/>
            <a:r>
              <a:rPr lang="en-US" sz="1000" dirty="0">
                <a:solidFill>
                  <a:schemeClr val="bg1"/>
                </a:solidFill>
              </a:rPr>
              <a:t>Single Shaft and Overhung Centrifugal Compressors. Kobelco. Web. 28 Nov. 2013.</a:t>
            </a:r>
          </a:p>
        </p:txBody>
      </p:sp>
      <p:sp>
        <p:nvSpPr>
          <p:cNvPr id="12" name="TextBox 11"/>
          <p:cNvSpPr txBox="1"/>
          <p:nvPr/>
        </p:nvSpPr>
        <p:spPr>
          <a:xfrm>
            <a:off x="2775984" y="5257800"/>
            <a:ext cx="3896832" cy="307777"/>
          </a:xfrm>
          <a:prstGeom prst="rect">
            <a:avLst/>
          </a:prstGeom>
          <a:solidFill>
            <a:schemeClr val="bg1">
              <a:alpha val="35000"/>
            </a:schemeClr>
          </a:solidFill>
        </p:spPr>
        <p:txBody>
          <a:bodyPr wrap="square" rtlCol="0">
            <a:spAutoFit/>
          </a:bodyPr>
          <a:lstStyle/>
          <a:p>
            <a:r>
              <a:rPr lang="en-US" sz="1400" dirty="0" smtClean="0">
                <a:hlinkClick r:id="rId8"/>
              </a:rPr>
              <a:t>https://www.youtube.com/watch?v=s-bbAoxZmBg</a:t>
            </a:r>
            <a:endParaRPr lang="en-US" sz="1400" dirty="0"/>
          </a:p>
        </p:txBody>
      </p:sp>
      <p:sp>
        <p:nvSpPr>
          <p:cNvPr id="13" name="Rectangle 12"/>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3</a:t>
            </a:r>
            <a:endParaRPr lang="en-US" sz="900" dirty="0"/>
          </a:p>
        </p:txBody>
      </p:sp>
    </p:spTree>
    <p:controls>
      <p:control spid="1032" name="ShockwaveFlash1" r:id="rId2" imgW="1828800" imgH="1828800"/>
    </p:controls>
    <p:extLst>
      <p:ext uri="{BB962C8B-B14F-4D97-AF65-F5344CB8AC3E}">
        <p14:creationId xmlns:p14="http://schemas.microsoft.com/office/powerpoint/2010/main" xmlns="" val="22093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1007338" y="361950"/>
            <a:ext cx="7129324" cy="707886"/>
          </a:xfrm>
          <a:prstGeom prst="rect">
            <a:avLst/>
          </a:prstGeom>
        </p:spPr>
        <p:txBody>
          <a:bodyPr wrap="none">
            <a:spAutoFit/>
          </a:bodyPr>
          <a:lstStyle/>
          <a:p>
            <a:r>
              <a:rPr lang="en-US" sz="4000" dirty="0">
                <a:solidFill>
                  <a:schemeClr val="bg1"/>
                </a:solidFill>
              </a:rPr>
              <a:t>Compressibility </a:t>
            </a:r>
            <a:r>
              <a:rPr lang="en-US" sz="4000" dirty="0" smtClean="0">
                <a:solidFill>
                  <a:schemeClr val="bg1"/>
                </a:solidFill>
              </a:rPr>
              <a:t>Factor, Histogram</a:t>
            </a:r>
            <a:endParaRPr lang="en-US" sz="4000"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6181" y="1516832"/>
            <a:ext cx="5276357" cy="231381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6180" y="3844498"/>
            <a:ext cx="5276357" cy="2313811"/>
          </a:xfrm>
          <a:prstGeom prst="rect">
            <a:avLst/>
          </a:prstGeom>
        </p:spPr>
      </p:pic>
      <p:sp>
        <p:nvSpPr>
          <p:cNvPr id="8" name="Rectangle 7"/>
          <p:cNvSpPr/>
          <p:nvPr/>
        </p:nvSpPr>
        <p:spPr>
          <a:xfrm>
            <a:off x="5715000" y="2819400"/>
            <a:ext cx="3013953" cy="1754326"/>
          </a:xfrm>
          <a:prstGeom prst="rect">
            <a:avLst/>
          </a:prstGeom>
          <a:solidFill>
            <a:schemeClr val="tx2">
              <a:lumMod val="75000"/>
              <a:alpha val="80000"/>
            </a:schemeClr>
          </a:solidFill>
        </p:spPr>
        <p:txBody>
          <a:bodyPr wrap="square">
            <a:spAutoFit/>
          </a:bodyPr>
          <a:lstStyle/>
          <a:p>
            <a:pPr algn="just"/>
            <a:r>
              <a:rPr lang="en-US" dirty="0">
                <a:solidFill>
                  <a:schemeClr val="bg1"/>
                </a:solidFill>
              </a:rPr>
              <a:t>Using certain inlet and outlet temperatures and pressures, create a histogram and find the most common z values and their corresponding head values.</a:t>
            </a:r>
          </a:p>
        </p:txBody>
      </p:sp>
      <p:sp>
        <p:nvSpPr>
          <p:cNvPr id="9" name="Rectangle 8"/>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30</a:t>
            </a:r>
            <a:endParaRPr lang="en-US" sz="900" dirty="0"/>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Rectangle 5"/>
          <p:cNvSpPr/>
          <p:nvPr/>
        </p:nvSpPr>
        <p:spPr>
          <a:xfrm>
            <a:off x="1865361" y="304800"/>
            <a:ext cx="5413277" cy="707886"/>
          </a:xfrm>
          <a:prstGeom prst="rect">
            <a:avLst/>
          </a:prstGeom>
        </p:spPr>
        <p:txBody>
          <a:bodyPr wrap="none">
            <a:spAutoFit/>
          </a:bodyPr>
          <a:lstStyle/>
          <a:p>
            <a:pPr algn="ctr"/>
            <a:r>
              <a:rPr lang="en-US" sz="4000" dirty="0">
                <a:solidFill>
                  <a:schemeClr val="bg1"/>
                </a:solidFill>
              </a:rPr>
              <a:t>Matlab </a:t>
            </a:r>
            <a:r>
              <a:rPr lang="en-US" sz="4000" dirty="0" smtClean="0">
                <a:solidFill>
                  <a:schemeClr val="bg1"/>
                </a:solidFill>
              </a:rPr>
              <a:t>Code (Histogram)</a:t>
            </a:r>
            <a:endParaRPr lang="en-US" sz="4000"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19180" y="1248383"/>
            <a:ext cx="3305637" cy="619211"/>
          </a:xfrm>
          <a:prstGeom prst="rect">
            <a:avLst/>
          </a:prstGeom>
        </p:spPr>
      </p:pic>
      <p:sp>
        <p:nvSpPr>
          <p:cNvPr id="8" name="Rectangle 7"/>
          <p:cNvSpPr/>
          <p:nvPr/>
        </p:nvSpPr>
        <p:spPr>
          <a:xfrm>
            <a:off x="666749" y="1973157"/>
            <a:ext cx="7810502" cy="4801314"/>
          </a:xfrm>
          <a:prstGeom prst="rect">
            <a:avLst/>
          </a:prstGeom>
          <a:solidFill>
            <a:schemeClr val="tx2">
              <a:lumMod val="75000"/>
              <a:alpha val="60000"/>
            </a:schemeClr>
          </a:solidFill>
        </p:spPr>
        <p:txBody>
          <a:bodyPr wrap="square">
            <a:spAutoFit/>
          </a:bodyPr>
          <a:lstStyle/>
          <a:p>
            <a:r>
              <a:rPr lang="en-US" dirty="0">
                <a:solidFill>
                  <a:schemeClr val="bg1"/>
                </a:solidFill>
              </a:rPr>
              <a:t>format short </a:t>
            </a:r>
            <a:r>
              <a:rPr lang="en-US" dirty="0" smtClean="0">
                <a:solidFill>
                  <a:schemeClr val="bg1"/>
                </a:solidFill>
              </a:rPr>
              <a:t>g</a:t>
            </a:r>
          </a:p>
          <a:p>
            <a:r>
              <a:rPr lang="en-US" dirty="0" smtClean="0">
                <a:solidFill>
                  <a:schemeClr val="bg1"/>
                </a:solidFill>
              </a:rPr>
              <a:t>% </a:t>
            </a:r>
            <a:r>
              <a:rPr lang="en-US" dirty="0">
                <a:solidFill>
                  <a:schemeClr val="bg1"/>
                </a:solidFill>
              </a:rPr>
              <a:t>Calculating the Compressibility at an Inlet Pressure of 13.182 psia and </a:t>
            </a:r>
            <a:r>
              <a:rPr lang="en-US" dirty="0" smtClean="0">
                <a:solidFill>
                  <a:schemeClr val="bg1"/>
                </a:solidFill>
              </a:rPr>
              <a:t>an</a:t>
            </a:r>
          </a:p>
          <a:p>
            <a:r>
              <a:rPr lang="en-US" dirty="0" smtClean="0">
                <a:solidFill>
                  <a:schemeClr val="bg1"/>
                </a:solidFill>
              </a:rPr>
              <a:t>% </a:t>
            </a:r>
            <a:r>
              <a:rPr lang="en-US" dirty="0">
                <a:solidFill>
                  <a:schemeClr val="bg1"/>
                </a:solidFill>
              </a:rPr>
              <a:t>Outlet Pressure of 14.482 psia, an Inlet Temperature of </a:t>
            </a:r>
            <a:r>
              <a:rPr lang="en-US" dirty="0" smtClean="0">
                <a:solidFill>
                  <a:schemeClr val="bg1"/>
                </a:solidFill>
              </a:rPr>
              <a:t>538.81R</a:t>
            </a:r>
          </a:p>
          <a:p>
            <a:r>
              <a:rPr lang="en-US" dirty="0" smtClean="0">
                <a:solidFill>
                  <a:schemeClr val="bg1"/>
                </a:solidFill>
              </a:rPr>
              <a:t>% </a:t>
            </a:r>
            <a:r>
              <a:rPr lang="en-US" dirty="0">
                <a:solidFill>
                  <a:schemeClr val="bg1"/>
                </a:solidFill>
              </a:rPr>
              <a:t>Generating random z values to see which one most likely fits the data the best</a:t>
            </a:r>
            <a:r>
              <a:rPr lang="en-US" dirty="0" smtClean="0">
                <a:solidFill>
                  <a:schemeClr val="bg1"/>
                </a:solidFill>
              </a:rPr>
              <a:t>.</a:t>
            </a:r>
          </a:p>
          <a:p>
            <a:r>
              <a:rPr lang="en-US" dirty="0" smtClean="0">
                <a:solidFill>
                  <a:schemeClr val="bg1"/>
                </a:solidFill>
              </a:rPr>
              <a:t>n=1000;k=1.4;R=53.66447;P1=13.182;P2=14.482;T1=538.72;</a:t>
            </a:r>
          </a:p>
          <a:p>
            <a:r>
              <a:rPr lang="en-US" dirty="0" smtClean="0">
                <a:solidFill>
                  <a:schemeClr val="bg1"/>
                </a:solidFill>
              </a:rPr>
              <a:t>z=0.95;zmin=z-0.05;zmax=z+0.05;</a:t>
            </a:r>
          </a:p>
          <a:p>
            <a:r>
              <a:rPr lang="en-US" dirty="0" smtClean="0">
                <a:solidFill>
                  <a:schemeClr val="bg1"/>
                </a:solidFill>
              </a:rPr>
              <a:t>r=rand(n,1);</a:t>
            </a:r>
          </a:p>
          <a:p>
            <a:r>
              <a:rPr lang="en-US" dirty="0" smtClean="0">
                <a:solidFill>
                  <a:schemeClr val="bg1"/>
                </a:solidFill>
              </a:rPr>
              <a:t>zrand=zmin</a:t>
            </a:r>
            <a:r>
              <a:rPr lang="en-US" dirty="0">
                <a:solidFill>
                  <a:schemeClr val="bg1"/>
                </a:solidFill>
              </a:rPr>
              <a:t>+(zmax-zmin)*r</a:t>
            </a:r>
            <a:r>
              <a:rPr lang="en-US" dirty="0" smtClean="0">
                <a:solidFill>
                  <a:schemeClr val="bg1"/>
                </a:solidFill>
              </a:rPr>
              <a:t>;</a:t>
            </a:r>
          </a:p>
          <a:p>
            <a:r>
              <a:rPr lang="en-US" dirty="0" smtClean="0">
                <a:solidFill>
                  <a:schemeClr val="bg1"/>
                </a:solidFill>
              </a:rPr>
              <a:t>meanz=mean(zrand</a:t>
            </a:r>
            <a:r>
              <a:rPr lang="en-US" dirty="0">
                <a:solidFill>
                  <a:schemeClr val="bg1"/>
                </a:solidFill>
              </a:rPr>
              <a:t>),stdz=std(zrand</a:t>
            </a:r>
            <a:r>
              <a:rPr lang="en-US" dirty="0" smtClean="0">
                <a:solidFill>
                  <a:schemeClr val="bg1"/>
                </a:solidFill>
              </a:rPr>
              <a:t>)</a:t>
            </a:r>
          </a:p>
          <a:p>
            <a:r>
              <a:rPr lang="en-US" dirty="0" smtClean="0">
                <a:solidFill>
                  <a:schemeClr val="bg1"/>
                </a:solidFill>
              </a:rPr>
              <a:t>Deltaz</a:t>
            </a:r>
            <a:r>
              <a:rPr lang="en-US" dirty="0">
                <a:solidFill>
                  <a:schemeClr val="bg1"/>
                </a:solidFill>
              </a:rPr>
              <a:t>=(max(zrand)-min(zrand))/meanz/2*100</a:t>
            </a:r>
            <a:r>
              <a:rPr lang="en-US" dirty="0" smtClean="0">
                <a:solidFill>
                  <a:schemeClr val="bg1"/>
                </a:solidFill>
              </a:rPr>
              <a:t>;</a:t>
            </a:r>
          </a:p>
          <a:p>
            <a:r>
              <a:rPr lang="en-US" dirty="0" smtClean="0">
                <a:solidFill>
                  <a:schemeClr val="bg1"/>
                </a:solidFill>
              </a:rPr>
              <a:t>subplot(2,1,1)</a:t>
            </a:r>
          </a:p>
          <a:p>
            <a:r>
              <a:rPr lang="en-US" dirty="0" smtClean="0">
                <a:solidFill>
                  <a:schemeClr val="bg1"/>
                </a:solidFill>
              </a:rPr>
              <a:t>hist(zrand</a:t>
            </a:r>
            <a:r>
              <a:rPr lang="en-US" dirty="0">
                <a:solidFill>
                  <a:schemeClr val="bg1"/>
                </a:solidFill>
              </a:rPr>
              <a:t>),title('A Distribution of Compressibility Factor Z</a:t>
            </a:r>
            <a:r>
              <a:rPr lang="en-US" dirty="0" smtClean="0">
                <a:solidFill>
                  <a:schemeClr val="bg1"/>
                </a:solidFill>
              </a:rPr>
              <a:t>')</a:t>
            </a:r>
          </a:p>
          <a:p>
            <a:r>
              <a:rPr lang="en-US" dirty="0" smtClean="0">
                <a:solidFill>
                  <a:schemeClr val="bg1"/>
                </a:solidFill>
              </a:rPr>
              <a:t>hrand</a:t>
            </a:r>
            <a:r>
              <a:rPr lang="en-US" dirty="0">
                <a:solidFill>
                  <a:schemeClr val="bg1"/>
                </a:solidFill>
              </a:rPr>
              <a:t>=(k./(k-1)).*zrand.*R.*T1.*((P2/P1).^((k-1)./(k))-1</a:t>
            </a:r>
            <a:r>
              <a:rPr lang="en-US" dirty="0" smtClean="0">
                <a:solidFill>
                  <a:schemeClr val="bg1"/>
                </a:solidFill>
              </a:rPr>
              <a:t>);</a:t>
            </a:r>
          </a:p>
          <a:p>
            <a:r>
              <a:rPr lang="en-US" dirty="0" smtClean="0">
                <a:solidFill>
                  <a:schemeClr val="bg1"/>
                </a:solidFill>
              </a:rPr>
              <a:t>meanz1=mean(hrand)</a:t>
            </a:r>
          </a:p>
          <a:p>
            <a:r>
              <a:rPr lang="en-US" dirty="0" smtClean="0">
                <a:solidFill>
                  <a:schemeClr val="bg1"/>
                </a:solidFill>
              </a:rPr>
              <a:t>deltav</a:t>
            </a:r>
            <a:r>
              <a:rPr lang="en-US" dirty="0">
                <a:solidFill>
                  <a:schemeClr val="bg1"/>
                </a:solidFill>
              </a:rPr>
              <a:t>=(max(hrand)-min(hrand))/meanz1/2*100</a:t>
            </a:r>
            <a:r>
              <a:rPr lang="en-US" dirty="0" smtClean="0">
                <a:solidFill>
                  <a:schemeClr val="bg1"/>
                </a:solidFill>
              </a:rPr>
              <a:t>;</a:t>
            </a:r>
          </a:p>
          <a:p>
            <a:r>
              <a:rPr lang="en-US" dirty="0" smtClean="0">
                <a:solidFill>
                  <a:schemeClr val="bg1"/>
                </a:solidFill>
              </a:rPr>
              <a:t>subplot(2,1,2)</a:t>
            </a:r>
          </a:p>
          <a:p>
            <a:r>
              <a:rPr lang="en-US" dirty="0" smtClean="0">
                <a:solidFill>
                  <a:schemeClr val="bg1"/>
                </a:solidFill>
              </a:rPr>
              <a:t>hist(hrand</a:t>
            </a:r>
            <a:r>
              <a:rPr lang="en-US" dirty="0">
                <a:solidFill>
                  <a:schemeClr val="bg1"/>
                </a:solidFill>
              </a:rPr>
              <a:t>),title('Distribution of Head')</a:t>
            </a:r>
          </a:p>
        </p:txBody>
      </p:sp>
      <p:sp>
        <p:nvSpPr>
          <p:cNvPr id="9" name="Rectangle 8"/>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31</a:t>
            </a:r>
            <a:endParaRPr lang="en-US" sz="900" dirty="0"/>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2226165" y="304800"/>
            <a:ext cx="4691669" cy="707886"/>
          </a:xfrm>
          <a:prstGeom prst="rect">
            <a:avLst/>
          </a:prstGeom>
        </p:spPr>
        <p:txBody>
          <a:bodyPr wrap="none">
            <a:spAutoFit/>
          </a:bodyPr>
          <a:lstStyle/>
          <a:p>
            <a:r>
              <a:rPr lang="en-US" sz="4000" dirty="0">
                <a:solidFill>
                  <a:schemeClr val="bg1"/>
                </a:solidFill>
              </a:rPr>
              <a:t>Finding Optimal Head</a:t>
            </a:r>
          </a:p>
        </p:txBody>
      </p:sp>
      <p:sp>
        <p:nvSpPr>
          <p:cNvPr id="7" name="Rectangle 6"/>
          <p:cNvSpPr/>
          <p:nvPr/>
        </p:nvSpPr>
        <p:spPr>
          <a:xfrm>
            <a:off x="227837" y="861536"/>
            <a:ext cx="1273938" cy="369332"/>
          </a:xfrm>
          <a:prstGeom prst="rect">
            <a:avLst/>
          </a:prstGeom>
        </p:spPr>
        <p:txBody>
          <a:bodyPr wrap="none">
            <a:spAutoFit/>
          </a:bodyPr>
          <a:lstStyle/>
          <a:p>
            <a:r>
              <a:rPr lang="en-US" dirty="0">
                <a:solidFill>
                  <a:schemeClr val="bg1"/>
                </a:solidFill>
              </a:rPr>
              <a:t>Given Data:</a:t>
            </a:r>
          </a:p>
        </p:txBody>
      </p:sp>
      <p:sp>
        <p:nvSpPr>
          <p:cNvPr id="8" name="Rectangle 7"/>
          <p:cNvSpPr/>
          <p:nvPr/>
        </p:nvSpPr>
        <p:spPr>
          <a:xfrm>
            <a:off x="5072947" y="1410830"/>
            <a:ext cx="1838402" cy="646331"/>
          </a:xfrm>
          <a:prstGeom prst="rect">
            <a:avLst/>
          </a:prstGeom>
          <a:solidFill>
            <a:srgbClr val="FF0000">
              <a:alpha val="50000"/>
            </a:srgbClr>
          </a:solidFill>
        </p:spPr>
        <p:txBody>
          <a:bodyPr wrap="square">
            <a:spAutoFit/>
          </a:bodyPr>
          <a:lstStyle/>
          <a:p>
            <a:pPr algn="just"/>
            <a:r>
              <a:rPr lang="en-US" dirty="0" smtClean="0">
                <a:solidFill>
                  <a:schemeClr val="bg1"/>
                </a:solidFill>
              </a:rPr>
              <a:t>Plot </a:t>
            </a:r>
            <a:r>
              <a:rPr lang="en-US" dirty="0">
                <a:solidFill>
                  <a:schemeClr val="bg1"/>
                </a:solidFill>
              </a:rPr>
              <a:t>Q vs. E and Q vs. H.</a:t>
            </a:r>
          </a:p>
        </p:txBody>
      </p:sp>
      <p:sp>
        <p:nvSpPr>
          <p:cNvPr id="9" name="Rectangle 8"/>
          <p:cNvSpPr/>
          <p:nvPr/>
        </p:nvSpPr>
        <p:spPr>
          <a:xfrm>
            <a:off x="6172200" y="2690336"/>
            <a:ext cx="2590800" cy="1477328"/>
          </a:xfrm>
          <a:prstGeom prst="rect">
            <a:avLst/>
          </a:prstGeom>
          <a:solidFill>
            <a:srgbClr val="FFC000">
              <a:alpha val="50000"/>
            </a:srgbClr>
          </a:solidFill>
        </p:spPr>
        <p:txBody>
          <a:bodyPr wrap="square">
            <a:spAutoFit/>
          </a:bodyPr>
          <a:lstStyle/>
          <a:p>
            <a:pPr algn="just"/>
            <a:r>
              <a:rPr lang="en-US" dirty="0">
                <a:solidFill>
                  <a:schemeClr val="bg1"/>
                </a:solidFill>
              </a:rPr>
              <a:t>The maximum x-value on the Q vs. E graph is the x-value of the Optimal Head on the Q vs. H graph.</a:t>
            </a:r>
          </a:p>
        </p:txBody>
      </p:sp>
      <p:sp>
        <p:nvSpPr>
          <p:cNvPr id="10" name="Rectangle 9"/>
          <p:cNvSpPr/>
          <p:nvPr/>
        </p:nvSpPr>
        <p:spPr>
          <a:xfrm>
            <a:off x="4849148" y="4648200"/>
            <a:ext cx="2286000" cy="1200329"/>
          </a:xfrm>
          <a:prstGeom prst="rect">
            <a:avLst/>
          </a:prstGeom>
          <a:solidFill>
            <a:srgbClr val="FFFF00">
              <a:alpha val="50000"/>
            </a:srgbClr>
          </a:solidFill>
        </p:spPr>
        <p:txBody>
          <a:bodyPr wrap="square">
            <a:spAutoFit/>
          </a:bodyPr>
          <a:lstStyle/>
          <a:p>
            <a:pPr algn="just"/>
            <a:r>
              <a:rPr lang="en-US" dirty="0">
                <a:solidFill>
                  <a:schemeClr val="bg1"/>
                </a:solidFill>
              </a:rPr>
              <a:t>Find equations for the lines and use Matlab to find the optimal head value.</a:t>
            </a:r>
          </a:p>
        </p:txBody>
      </p:sp>
      <p:sp>
        <p:nvSpPr>
          <p:cNvPr id="11" name="Rectangle 10"/>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32</a:t>
            </a:r>
            <a:endParaRPr lang="en-US" sz="900" dirty="0"/>
          </a:p>
        </p:txBody>
      </p:sp>
      <p:graphicFrame>
        <p:nvGraphicFramePr>
          <p:cNvPr id="12" name="Table 11"/>
          <p:cNvGraphicFramePr>
            <a:graphicFrameLocks noGrp="1"/>
          </p:cNvGraphicFramePr>
          <p:nvPr>
            <p:extLst>
              <p:ext uri="{D42A27DB-BD31-4B8C-83A1-F6EECF244321}">
                <p14:modId xmlns:p14="http://schemas.microsoft.com/office/powerpoint/2010/main" xmlns="" val="133053770"/>
              </p:ext>
            </p:extLst>
          </p:nvPr>
        </p:nvGraphicFramePr>
        <p:xfrm>
          <a:off x="231888" y="1209847"/>
          <a:ext cx="4191762" cy="2763520"/>
        </p:xfrm>
        <a:graphic>
          <a:graphicData uri="http://schemas.openxmlformats.org/drawingml/2006/table">
            <a:tbl>
              <a:tblPr firstRow="1" bandRow="1">
                <a:tableStyleId>{5C22544A-7EE6-4342-B048-85BDC9FD1C3A}</a:tableStyleId>
              </a:tblPr>
              <a:tblGrid>
                <a:gridCol w="1397254"/>
                <a:gridCol w="1397254"/>
                <a:gridCol w="1397254"/>
              </a:tblGrid>
              <a:tr h="370840">
                <a:tc>
                  <a:txBody>
                    <a:bodyPr/>
                    <a:lstStyle/>
                    <a:p>
                      <a:pPr algn="ctr"/>
                      <a:r>
                        <a:rPr lang="en-US" dirty="0" smtClean="0"/>
                        <a:t>Efficiency (E)</a:t>
                      </a:r>
                      <a:endParaRPr lang="en-US" dirty="0"/>
                    </a:p>
                  </a:txBody>
                  <a:tcPr/>
                </a:tc>
                <a:tc>
                  <a:txBody>
                    <a:bodyPr/>
                    <a:lstStyle/>
                    <a:p>
                      <a:pPr algn="ctr"/>
                      <a:r>
                        <a:rPr lang="en-US" dirty="0" smtClean="0"/>
                        <a:t>Volumetric Flow Rate (Q)</a:t>
                      </a:r>
                      <a:endParaRPr lang="en-US" dirty="0"/>
                    </a:p>
                  </a:txBody>
                  <a:tcPr/>
                </a:tc>
                <a:tc>
                  <a:txBody>
                    <a:bodyPr/>
                    <a:lstStyle/>
                    <a:p>
                      <a:pPr algn="ctr"/>
                      <a:r>
                        <a:rPr lang="en-US" dirty="0" smtClean="0"/>
                        <a:t>Head (H)</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68.6</a:t>
                      </a:r>
                      <a:endParaRPr lang="en-US" dirty="0"/>
                    </a:p>
                  </a:txBody>
                  <a:tcPr/>
                </a:tc>
              </a:tr>
              <a:tr h="177304">
                <a:tc>
                  <a:txBody>
                    <a:bodyPr/>
                    <a:lstStyle/>
                    <a:p>
                      <a:pPr algn="ctr"/>
                      <a:r>
                        <a:rPr lang="en-US" dirty="0" smtClean="0"/>
                        <a:t>48</a:t>
                      </a:r>
                      <a:endParaRPr lang="en-US" dirty="0"/>
                    </a:p>
                  </a:txBody>
                  <a:tcPr/>
                </a:tc>
                <a:tc>
                  <a:txBody>
                    <a:bodyPr/>
                    <a:lstStyle/>
                    <a:p>
                      <a:pPr algn="ctr"/>
                      <a:r>
                        <a:rPr lang="en-US" dirty="0" smtClean="0"/>
                        <a:t>0.0148</a:t>
                      </a:r>
                      <a:endParaRPr lang="en-US" dirty="0"/>
                    </a:p>
                  </a:txBody>
                  <a:tcPr/>
                </a:tc>
                <a:tc>
                  <a:txBody>
                    <a:bodyPr/>
                    <a:lstStyle/>
                    <a:p>
                      <a:pPr algn="ctr"/>
                      <a:r>
                        <a:rPr lang="en-US" dirty="0" smtClean="0"/>
                        <a:t>72</a:t>
                      </a:r>
                      <a:endParaRPr lang="en-US" dirty="0"/>
                    </a:p>
                  </a:txBody>
                  <a:tcPr/>
                </a:tc>
              </a:tr>
              <a:tr h="370840">
                <a:tc>
                  <a:txBody>
                    <a:bodyPr/>
                    <a:lstStyle/>
                    <a:p>
                      <a:pPr algn="ctr"/>
                      <a:r>
                        <a:rPr lang="en-US" dirty="0" smtClean="0"/>
                        <a:t>66</a:t>
                      </a:r>
                      <a:endParaRPr lang="en-US" dirty="0"/>
                    </a:p>
                  </a:txBody>
                  <a:tcPr/>
                </a:tc>
                <a:tc>
                  <a:txBody>
                    <a:bodyPr/>
                    <a:lstStyle/>
                    <a:p>
                      <a:pPr algn="ctr"/>
                      <a:r>
                        <a:rPr lang="en-US" dirty="0" smtClean="0"/>
                        <a:t>0.0295</a:t>
                      </a:r>
                      <a:endParaRPr lang="en-US" dirty="0"/>
                    </a:p>
                  </a:txBody>
                  <a:tcPr/>
                </a:tc>
                <a:tc>
                  <a:txBody>
                    <a:bodyPr/>
                    <a:lstStyle/>
                    <a:p>
                      <a:pPr algn="ctr"/>
                      <a:r>
                        <a:rPr lang="en-US" dirty="0" smtClean="0"/>
                        <a:t>68.6</a:t>
                      </a:r>
                      <a:endParaRPr lang="en-US" dirty="0"/>
                    </a:p>
                  </a:txBody>
                  <a:tcPr/>
                </a:tc>
              </a:tr>
              <a:tr h="370840">
                <a:tc>
                  <a:txBody>
                    <a:bodyPr/>
                    <a:lstStyle/>
                    <a:p>
                      <a:pPr algn="ctr"/>
                      <a:r>
                        <a:rPr lang="en-US" dirty="0" smtClean="0"/>
                        <a:t>66</a:t>
                      </a:r>
                      <a:endParaRPr lang="en-US" dirty="0"/>
                    </a:p>
                  </a:txBody>
                  <a:tcPr/>
                </a:tc>
                <a:tc>
                  <a:txBody>
                    <a:bodyPr/>
                    <a:lstStyle/>
                    <a:p>
                      <a:pPr algn="ctr"/>
                      <a:r>
                        <a:rPr lang="en-US" dirty="0" smtClean="0"/>
                        <a:t>0.0441</a:t>
                      </a:r>
                      <a:endParaRPr lang="en-US" dirty="0"/>
                    </a:p>
                  </a:txBody>
                  <a:tcPr/>
                </a:tc>
                <a:tc>
                  <a:txBody>
                    <a:bodyPr/>
                    <a:lstStyle/>
                    <a:p>
                      <a:pPr algn="ctr"/>
                      <a:r>
                        <a:rPr lang="en-US" dirty="0" smtClean="0"/>
                        <a:t>53.4</a:t>
                      </a:r>
                      <a:endParaRPr lang="en-US" dirty="0"/>
                    </a:p>
                  </a:txBody>
                  <a:tcPr/>
                </a:tc>
              </a:tr>
              <a:tr h="370840">
                <a:tc>
                  <a:txBody>
                    <a:bodyPr/>
                    <a:lstStyle/>
                    <a:p>
                      <a:pPr algn="ctr"/>
                      <a:r>
                        <a:rPr lang="en-US" dirty="0" smtClean="0"/>
                        <a:t>45</a:t>
                      </a:r>
                      <a:endParaRPr lang="en-US" dirty="0"/>
                    </a:p>
                  </a:txBody>
                  <a:tcPr/>
                </a:tc>
                <a:tc>
                  <a:txBody>
                    <a:bodyPr/>
                    <a:lstStyle/>
                    <a:p>
                      <a:pPr algn="ctr"/>
                      <a:r>
                        <a:rPr lang="en-US" dirty="0" smtClean="0"/>
                        <a:t>0.059</a:t>
                      </a:r>
                      <a:endParaRPr lang="en-US" dirty="0"/>
                    </a:p>
                  </a:txBody>
                  <a:tcPr/>
                </a:tc>
                <a:tc>
                  <a:txBody>
                    <a:bodyPr/>
                    <a:lstStyle/>
                    <a:p>
                      <a:pPr algn="ctr"/>
                      <a:r>
                        <a:rPr lang="en-US" dirty="0" smtClean="0"/>
                        <a:t>22.8</a:t>
                      </a:r>
                      <a:endParaRPr lang="en-US" dirty="0"/>
                    </a:p>
                  </a:txBody>
                  <a:tcPr/>
                </a:tc>
              </a:tr>
            </a:tbl>
          </a:graphicData>
        </a:graphic>
      </p:graphicFrame>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2556" y="4304816"/>
            <a:ext cx="2538437" cy="2269696"/>
          </a:xfrm>
          <a:prstGeom prst="rect">
            <a:avLst/>
          </a:prstGeom>
        </p:spPr>
      </p:pic>
      <p:sp>
        <p:nvSpPr>
          <p:cNvPr id="14" name="Rectangle 13"/>
          <p:cNvSpPr/>
          <p:nvPr/>
        </p:nvSpPr>
        <p:spPr>
          <a:xfrm>
            <a:off x="2792014" y="5866626"/>
            <a:ext cx="1524000" cy="707886"/>
          </a:xfrm>
          <a:prstGeom prst="rect">
            <a:avLst/>
          </a:prstGeom>
        </p:spPr>
        <p:txBody>
          <a:bodyPr wrap="square">
            <a:spAutoFit/>
          </a:bodyPr>
          <a:lstStyle/>
          <a:p>
            <a:pPr algn="just"/>
            <a:r>
              <a:rPr lang="en-US" sz="1000" dirty="0">
                <a:solidFill>
                  <a:schemeClr val="bg1"/>
                </a:solidFill>
              </a:rPr>
              <a:t>Profit-maximizing labor input. n.d. Profit Maximization. Web. 29 Nov. 2013.</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2818923" y="381000"/>
            <a:ext cx="3506153" cy="707886"/>
          </a:xfrm>
          <a:prstGeom prst="rect">
            <a:avLst/>
          </a:prstGeom>
        </p:spPr>
        <p:txBody>
          <a:bodyPr wrap="none">
            <a:spAutoFit/>
          </a:bodyPr>
          <a:lstStyle/>
          <a:p>
            <a:r>
              <a:rPr lang="pt-BR" sz="4000" dirty="0" smtClean="0">
                <a:solidFill>
                  <a:schemeClr val="bg1"/>
                </a:solidFill>
              </a:rPr>
              <a:t>Graph </a:t>
            </a:r>
            <a:r>
              <a:rPr lang="pt-BR" sz="4000" dirty="0">
                <a:solidFill>
                  <a:schemeClr val="bg1"/>
                </a:solidFill>
              </a:rPr>
              <a:t>of Q vs. </a:t>
            </a:r>
            <a:r>
              <a:rPr lang="pt-BR" sz="4000" dirty="0" smtClean="0">
                <a:solidFill>
                  <a:schemeClr val="bg1"/>
                </a:solidFill>
              </a:rPr>
              <a:t>E</a:t>
            </a:r>
            <a:endParaRPr lang="en-US" sz="4000" dirty="0">
              <a:solidFill>
                <a:schemeClr val="bg1"/>
              </a:solidFill>
            </a:endParaRPr>
          </a:p>
        </p:txBody>
      </p:sp>
      <p:sp>
        <p:nvSpPr>
          <p:cNvPr id="7" name="Rectangle 6"/>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33</a:t>
            </a:r>
            <a:endParaRPr lang="en-US" sz="900" dirty="0"/>
          </a:p>
        </p:txBody>
      </p:sp>
      <p:graphicFrame>
        <p:nvGraphicFramePr>
          <p:cNvPr id="8" name="Chart 7"/>
          <p:cNvGraphicFramePr>
            <a:graphicFrameLocks/>
          </p:cNvGraphicFramePr>
          <p:nvPr>
            <p:extLst>
              <p:ext uri="{D42A27DB-BD31-4B8C-83A1-F6EECF244321}">
                <p14:modId xmlns:p14="http://schemas.microsoft.com/office/powerpoint/2010/main" xmlns="" val="2811467055"/>
              </p:ext>
            </p:extLst>
          </p:nvPr>
        </p:nvGraphicFramePr>
        <p:xfrm>
          <a:off x="1447800" y="1676400"/>
          <a:ext cx="5867401"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2818923" y="381000"/>
            <a:ext cx="3575081" cy="707886"/>
          </a:xfrm>
          <a:prstGeom prst="rect">
            <a:avLst/>
          </a:prstGeom>
        </p:spPr>
        <p:txBody>
          <a:bodyPr wrap="none">
            <a:spAutoFit/>
          </a:bodyPr>
          <a:lstStyle/>
          <a:p>
            <a:r>
              <a:rPr lang="pt-BR" sz="4000" dirty="0" smtClean="0">
                <a:solidFill>
                  <a:schemeClr val="bg1"/>
                </a:solidFill>
              </a:rPr>
              <a:t>Graph </a:t>
            </a:r>
            <a:r>
              <a:rPr lang="pt-BR" sz="4000" dirty="0">
                <a:solidFill>
                  <a:schemeClr val="bg1"/>
                </a:solidFill>
              </a:rPr>
              <a:t>of Q vs. H</a:t>
            </a:r>
            <a:endParaRPr lang="en-US" sz="4000" dirty="0">
              <a:solidFill>
                <a:schemeClr val="bg1"/>
              </a:solidFill>
            </a:endParaRPr>
          </a:p>
        </p:txBody>
      </p:sp>
      <p:sp>
        <p:nvSpPr>
          <p:cNvPr id="7" name="Rectangle 6"/>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34</a:t>
            </a:r>
          </a:p>
        </p:txBody>
      </p:sp>
      <p:graphicFrame>
        <p:nvGraphicFramePr>
          <p:cNvPr id="9" name="Chart 8"/>
          <p:cNvGraphicFramePr>
            <a:graphicFrameLocks/>
          </p:cNvGraphicFramePr>
          <p:nvPr>
            <p:extLst>
              <p:ext uri="{D42A27DB-BD31-4B8C-83A1-F6EECF244321}">
                <p14:modId xmlns:p14="http://schemas.microsoft.com/office/powerpoint/2010/main" xmlns="" val="1556109323"/>
              </p:ext>
            </p:extLst>
          </p:nvPr>
        </p:nvGraphicFramePr>
        <p:xfrm>
          <a:off x="1826981" y="1447800"/>
          <a:ext cx="5564419" cy="41689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950636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75884" y="679450"/>
            <a:ext cx="6150466" cy="707886"/>
          </a:xfrm>
          <a:prstGeom prst="rect">
            <a:avLst/>
          </a:prstGeom>
        </p:spPr>
        <p:txBody>
          <a:bodyPr wrap="none">
            <a:spAutoFit/>
          </a:bodyPr>
          <a:lstStyle/>
          <a:p>
            <a:r>
              <a:rPr lang="en-US" sz="4000" dirty="0" smtClean="0">
                <a:solidFill>
                  <a:schemeClr val="bg1"/>
                </a:solidFill>
              </a:rPr>
              <a:t>Matlab Code (Optimal Head)</a:t>
            </a:r>
            <a:endParaRPr lang="en-US" sz="4000" dirty="0">
              <a:solidFill>
                <a:schemeClr val="bg1"/>
              </a:solidFill>
            </a:endParaRPr>
          </a:p>
        </p:txBody>
      </p:sp>
      <p:sp>
        <p:nvSpPr>
          <p:cNvPr id="6" name="Rectangle 5"/>
          <p:cNvSpPr/>
          <p:nvPr/>
        </p:nvSpPr>
        <p:spPr>
          <a:xfrm>
            <a:off x="295701" y="2743200"/>
            <a:ext cx="8534400" cy="3970318"/>
          </a:xfrm>
          <a:prstGeom prst="rect">
            <a:avLst/>
          </a:prstGeom>
          <a:solidFill>
            <a:srgbClr val="92D050">
              <a:alpha val="50000"/>
            </a:srgbClr>
          </a:solidFill>
        </p:spPr>
        <p:txBody>
          <a:bodyPr wrap="square">
            <a:spAutoFit/>
          </a:bodyPr>
          <a:lstStyle/>
          <a:p>
            <a:r>
              <a:rPr lang="en-US" dirty="0">
                <a:solidFill>
                  <a:schemeClr val="bg1"/>
                </a:solidFill>
              </a:rPr>
              <a:t>&gt;&gt; %Using the polynomial equations based on the chart, find the max value of the Q vs. E, plug in that x value to the Q vs. H equation to find the optimal head</a:t>
            </a:r>
            <a:r>
              <a:rPr lang="en-US" dirty="0" smtClean="0">
                <a:solidFill>
                  <a:schemeClr val="bg1"/>
                </a:solidFill>
              </a:rPr>
              <a:t>.</a:t>
            </a:r>
          </a:p>
          <a:p>
            <a:r>
              <a:rPr lang="en-US" dirty="0" smtClean="0">
                <a:solidFill>
                  <a:schemeClr val="bg1"/>
                </a:solidFill>
              </a:rPr>
              <a:t>&gt;&gt; </a:t>
            </a:r>
            <a:r>
              <a:rPr lang="en-US" dirty="0">
                <a:solidFill>
                  <a:schemeClr val="bg1"/>
                </a:solidFill>
              </a:rPr>
              <a:t>syms </a:t>
            </a:r>
            <a:r>
              <a:rPr lang="en-US" dirty="0" smtClean="0">
                <a:solidFill>
                  <a:schemeClr val="bg1"/>
                </a:solidFill>
              </a:rPr>
              <a:t>x</a:t>
            </a:r>
          </a:p>
          <a:p>
            <a:r>
              <a:rPr lang="en-US" dirty="0" smtClean="0">
                <a:solidFill>
                  <a:schemeClr val="bg1"/>
                </a:solidFill>
              </a:rPr>
              <a:t>&gt;&gt; </a:t>
            </a:r>
            <a:r>
              <a:rPr lang="en-US" dirty="0">
                <a:solidFill>
                  <a:schemeClr val="bg1"/>
                </a:solidFill>
              </a:rPr>
              <a:t>y = 2342170*x^3 - 71873*x^2 + 4188*x + 0.199</a:t>
            </a:r>
            <a:r>
              <a:rPr lang="en-US" dirty="0" smtClean="0">
                <a:solidFill>
                  <a:schemeClr val="bg1"/>
                </a:solidFill>
              </a:rPr>
              <a:t>;</a:t>
            </a:r>
          </a:p>
          <a:p>
            <a:r>
              <a:rPr lang="en-US" dirty="0" smtClean="0">
                <a:solidFill>
                  <a:schemeClr val="bg1"/>
                </a:solidFill>
              </a:rPr>
              <a:t>&gt;&gt; </a:t>
            </a:r>
            <a:r>
              <a:rPr lang="en-US" dirty="0">
                <a:solidFill>
                  <a:schemeClr val="bg1"/>
                </a:solidFill>
              </a:rPr>
              <a:t>D = diff(y</a:t>
            </a:r>
            <a:r>
              <a:rPr lang="en-US" dirty="0" smtClean="0">
                <a:solidFill>
                  <a:schemeClr val="bg1"/>
                </a:solidFill>
              </a:rPr>
              <a:t>)</a:t>
            </a:r>
          </a:p>
          <a:p>
            <a:r>
              <a:rPr lang="en-US" dirty="0" smtClean="0">
                <a:solidFill>
                  <a:schemeClr val="bg1"/>
                </a:solidFill>
              </a:rPr>
              <a:t>D </a:t>
            </a:r>
            <a:r>
              <a:rPr lang="en-US" dirty="0">
                <a:solidFill>
                  <a:schemeClr val="bg1"/>
                </a:solidFill>
              </a:rPr>
              <a:t>= </a:t>
            </a:r>
            <a:endParaRPr lang="en-US" dirty="0" smtClean="0">
              <a:solidFill>
                <a:schemeClr val="bg1"/>
              </a:solidFill>
            </a:endParaRPr>
          </a:p>
          <a:p>
            <a:endParaRPr lang="en-US" dirty="0">
              <a:solidFill>
                <a:schemeClr val="bg1"/>
              </a:solidFill>
            </a:endParaRPr>
          </a:p>
          <a:p>
            <a:r>
              <a:rPr lang="en-US" dirty="0" smtClean="0">
                <a:solidFill>
                  <a:schemeClr val="bg1"/>
                </a:solidFill>
              </a:rPr>
              <a:t>7026510*x^2 </a:t>
            </a:r>
            <a:r>
              <a:rPr lang="en-US" dirty="0">
                <a:solidFill>
                  <a:schemeClr val="bg1"/>
                </a:solidFill>
              </a:rPr>
              <a:t>- 143746*x + 4188 </a:t>
            </a:r>
            <a:endParaRPr lang="en-US" dirty="0" smtClean="0">
              <a:solidFill>
                <a:schemeClr val="bg1"/>
              </a:solidFill>
            </a:endParaRPr>
          </a:p>
          <a:p>
            <a:endParaRPr lang="en-US" dirty="0">
              <a:solidFill>
                <a:schemeClr val="bg1"/>
              </a:solidFill>
            </a:endParaRPr>
          </a:p>
          <a:p>
            <a:r>
              <a:rPr lang="en-US" dirty="0" smtClean="0">
                <a:solidFill>
                  <a:schemeClr val="bg1"/>
                </a:solidFill>
              </a:rPr>
              <a:t>&gt;&gt; clear</a:t>
            </a:r>
          </a:p>
          <a:p>
            <a:r>
              <a:rPr lang="en-US" dirty="0" smtClean="0">
                <a:solidFill>
                  <a:schemeClr val="bg1"/>
                </a:solidFill>
              </a:rPr>
              <a:t>&gt;&gt; </a:t>
            </a:r>
            <a:r>
              <a:rPr lang="en-US" dirty="0">
                <a:solidFill>
                  <a:schemeClr val="bg1"/>
                </a:solidFill>
              </a:rPr>
              <a:t>%The Q vs. E differential equation: dy = 702510*x^2 - 143746*x + </a:t>
            </a:r>
            <a:r>
              <a:rPr lang="en-US" dirty="0" smtClean="0">
                <a:solidFill>
                  <a:schemeClr val="bg1"/>
                </a:solidFill>
              </a:rPr>
              <a:t>4188</a:t>
            </a:r>
          </a:p>
          <a:p>
            <a:r>
              <a:rPr lang="en-US" dirty="0" smtClean="0">
                <a:solidFill>
                  <a:schemeClr val="bg1"/>
                </a:solidFill>
              </a:rPr>
              <a:t>&gt;&gt; </a:t>
            </a:r>
            <a:r>
              <a:rPr lang="en-US" dirty="0">
                <a:solidFill>
                  <a:schemeClr val="bg1"/>
                </a:solidFill>
              </a:rPr>
              <a:t>%To find the max point on the graph, solve for the zeros of the differential equation</a:t>
            </a:r>
            <a:r>
              <a:rPr lang="en-US" dirty="0" smtClean="0">
                <a:solidFill>
                  <a:schemeClr val="bg1"/>
                </a:solidFill>
              </a:rPr>
              <a:t>.</a:t>
            </a:r>
          </a:p>
          <a:p>
            <a:r>
              <a:rPr lang="en-US" dirty="0" smtClean="0">
                <a:solidFill>
                  <a:schemeClr val="bg1"/>
                </a:solidFill>
              </a:rPr>
              <a:t>&gt;&gt; </a:t>
            </a:r>
            <a:r>
              <a:rPr lang="en-US" dirty="0">
                <a:solidFill>
                  <a:schemeClr val="bg1"/>
                </a:solidFill>
              </a:rPr>
              <a:t>%An initial guess of the zero will be used, </a:t>
            </a:r>
            <a:r>
              <a:rPr lang="en-US" dirty="0" smtClean="0">
                <a:solidFill>
                  <a:schemeClr val="bg1"/>
                </a:solidFill>
              </a:rPr>
              <a:t>0.04</a:t>
            </a:r>
          </a:p>
          <a:p>
            <a:r>
              <a:rPr lang="en-US" dirty="0" smtClean="0">
                <a:solidFill>
                  <a:schemeClr val="bg1"/>
                </a:solidFill>
              </a:rPr>
              <a:t>&gt;&gt; </a:t>
            </a:r>
            <a:endParaRPr lang="en-US" dirty="0">
              <a:solidFill>
                <a:schemeClr val="bg1"/>
              </a:solidFill>
            </a:endParaRPr>
          </a:p>
        </p:txBody>
      </p:sp>
      <p:sp>
        <p:nvSpPr>
          <p:cNvPr id="7" name="Rectangle 6"/>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35</a:t>
            </a:r>
            <a:endParaRPr lang="en-US" sz="9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26350" y="228600"/>
            <a:ext cx="2765250" cy="1787149"/>
          </a:xfrm>
          <a:prstGeom prst="rect">
            <a:avLst/>
          </a:prstGeom>
          <a:solidFill>
            <a:schemeClr val="bg1"/>
          </a:solidFill>
        </p:spPr>
      </p:pic>
      <p:sp>
        <p:nvSpPr>
          <p:cNvPr id="9" name="Rectangle 8"/>
          <p:cNvSpPr/>
          <p:nvPr/>
        </p:nvSpPr>
        <p:spPr>
          <a:xfrm>
            <a:off x="6151950" y="2015749"/>
            <a:ext cx="2914049" cy="400110"/>
          </a:xfrm>
          <a:prstGeom prst="rect">
            <a:avLst/>
          </a:prstGeom>
          <a:solidFill>
            <a:schemeClr val="tx1">
              <a:alpha val="50000"/>
            </a:schemeClr>
          </a:solidFill>
        </p:spPr>
        <p:txBody>
          <a:bodyPr wrap="square">
            <a:spAutoFit/>
          </a:bodyPr>
          <a:lstStyle/>
          <a:p>
            <a:pPr algn="just"/>
            <a:r>
              <a:rPr lang="en-US" sz="1000" dirty="0">
                <a:solidFill>
                  <a:schemeClr val="bg1"/>
                </a:solidFill>
              </a:rPr>
              <a:t>Interpreting the wave equation. n.d. Wave Equations. 29 Nov. 2013.</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228600" y="618986"/>
            <a:ext cx="6150466" cy="707886"/>
          </a:xfrm>
          <a:prstGeom prst="rect">
            <a:avLst/>
          </a:prstGeom>
        </p:spPr>
        <p:txBody>
          <a:bodyPr wrap="none">
            <a:spAutoFit/>
          </a:bodyPr>
          <a:lstStyle/>
          <a:p>
            <a:r>
              <a:rPr lang="en-US" sz="4000" dirty="0">
                <a:solidFill>
                  <a:schemeClr val="bg1"/>
                </a:solidFill>
              </a:rPr>
              <a:t>Matlab Code </a:t>
            </a:r>
            <a:r>
              <a:rPr lang="en-US" sz="4000" dirty="0" smtClean="0">
                <a:solidFill>
                  <a:schemeClr val="bg1"/>
                </a:solidFill>
              </a:rPr>
              <a:t>(Optimal Head)</a:t>
            </a:r>
            <a:endParaRPr lang="en-US" sz="4000" dirty="0">
              <a:solidFill>
                <a:schemeClr val="bg1"/>
              </a:solidFill>
            </a:endParaRPr>
          </a:p>
        </p:txBody>
      </p:sp>
      <p:sp>
        <p:nvSpPr>
          <p:cNvPr id="6" name="Rectangle 5"/>
          <p:cNvSpPr/>
          <p:nvPr/>
        </p:nvSpPr>
        <p:spPr>
          <a:xfrm>
            <a:off x="228600" y="3022937"/>
            <a:ext cx="8153400" cy="3693319"/>
          </a:xfrm>
          <a:prstGeom prst="rect">
            <a:avLst/>
          </a:prstGeom>
          <a:solidFill>
            <a:srgbClr val="92D050">
              <a:alpha val="60000"/>
            </a:srgbClr>
          </a:solidFill>
        </p:spPr>
        <p:txBody>
          <a:bodyPr wrap="square">
            <a:spAutoFit/>
          </a:bodyPr>
          <a:lstStyle/>
          <a:p>
            <a:r>
              <a:rPr lang="en-US" dirty="0">
                <a:solidFill>
                  <a:schemeClr val="bg1"/>
                </a:solidFill>
              </a:rPr>
              <a:t>&gt;&gt; fzero(@(x) 702510*x^2 - 143746*x + 4188, 0.04</a:t>
            </a:r>
            <a:r>
              <a:rPr lang="en-US" dirty="0" smtClean="0">
                <a:solidFill>
                  <a:schemeClr val="bg1"/>
                </a:solidFill>
              </a:rPr>
              <a:t>)</a:t>
            </a:r>
          </a:p>
          <a:p>
            <a:endParaRPr lang="en-US" dirty="0">
              <a:solidFill>
                <a:schemeClr val="bg1"/>
              </a:solidFill>
            </a:endParaRPr>
          </a:p>
          <a:p>
            <a:r>
              <a:rPr lang="en-US" dirty="0" smtClean="0">
                <a:solidFill>
                  <a:schemeClr val="bg1"/>
                </a:solidFill>
              </a:rPr>
              <a:t>ans =</a:t>
            </a:r>
          </a:p>
          <a:p>
            <a:endParaRPr lang="en-US" dirty="0" smtClean="0">
              <a:solidFill>
                <a:schemeClr val="bg1"/>
              </a:solidFill>
            </a:endParaRPr>
          </a:p>
          <a:p>
            <a:r>
              <a:rPr lang="en-US" dirty="0" smtClean="0">
                <a:solidFill>
                  <a:schemeClr val="bg1"/>
                </a:solidFill>
              </a:rPr>
              <a:t>    0.0352</a:t>
            </a:r>
          </a:p>
          <a:p>
            <a:r>
              <a:rPr lang="en-US" dirty="0" smtClean="0">
                <a:solidFill>
                  <a:schemeClr val="bg1"/>
                </a:solidFill>
              </a:rPr>
              <a:t>&gt;&gt; </a:t>
            </a:r>
            <a:r>
              <a:rPr lang="en-US" dirty="0">
                <a:solidFill>
                  <a:schemeClr val="bg1"/>
                </a:solidFill>
              </a:rPr>
              <a:t>%The max point on the Q vs. E graph appears when Q = </a:t>
            </a:r>
            <a:r>
              <a:rPr lang="en-US" dirty="0" smtClean="0">
                <a:solidFill>
                  <a:schemeClr val="bg1"/>
                </a:solidFill>
              </a:rPr>
              <a:t>0.0352</a:t>
            </a:r>
          </a:p>
          <a:p>
            <a:r>
              <a:rPr lang="en-US" dirty="0" smtClean="0">
                <a:solidFill>
                  <a:schemeClr val="bg1"/>
                </a:solidFill>
              </a:rPr>
              <a:t>&gt;&gt; </a:t>
            </a:r>
            <a:r>
              <a:rPr lang="en-US" dirty="0">
                <a:solidFill>
                  <a:schemeClr val="bg1"/>
                </a:solidFill>
              </a:rPr>
              <a:t>%Find the corresponding H value to get the optimal head of the centrifugal </a:t>
            </a:r>
            <a:r>
              <a:rPr lang="en-US" dirty="0" smtClean="0">
                <a:solidFill>
                  <a:schemeClr val="bg1"/>
                </a:solidFill>
              </a:rPr>
              <a:t>pump</a:t>
            </a:r>
          </a:p>
          <a:p>
            <a:r>
              <a:rPr lang="en-US" dirty="0" smtClean="0">
                <a:solidFill>
                  <a:schemeClr val="bg1"/>
                </a:solidFill>
              </a:rPr>
              <a:t>&gt;&gt; </a:t>
            </a:r>
            <a:r>
              <a:rPr lang="en-US" dirty="0">
                <a:solidFill>
                  <a:schemeClr val="bg1"/>
                </a:solidFill>
              </a:rPr>
              <a:t>%The Q vs. H equation is y = -211788*x^3-7380.7*x^+</a:t>
            </a:r>
            <a:r>
              <a:rPr lang="en-US" dirty="0" smtClean="0">
                <a:solidFill>
                  <a:schemeClr val="bg1"/>
                </a:solidFill>
              </a:rPr>
              <a:t>396.43*x+68.567</a:t>
            </a:r>
          </a:p>
          <a:p>
            <a:r>
              <a:rPr lang="en-US" dirty="0" smtClean="0">
                <a:solidFill>
                  <a:schemeClr val="bg1"/>
                </a:solidFill>
              </a:rPr>
              <a:t>&gt;&gt; </a:t>
            </a:r>
            <a:r>
              <a:rPr lang="en-US" dirty="0">
                <a:solidFill>
                  <a:schemeClr val="bg1"/>
                </a:solidFill>
              </a:rPr>
              <a:t>H = -211788*(0.0352)^3-7380.7*(0.0352)^2+396.43*(0.0352)+</a:t>
            </a:r>
            <a:r>
              <a:rPr lang="en-US" dirty="0" smtClean="0">
                <a:solidFill>
                  <a:schemeClr val="bg1"/>
                </a:solidFill>
              </a:rPr>
              <a:t>68.567</a:t>
            </a:r>
          </a:p>
          <a:p>
            <a:endParaRPr lang="en-US" dirty="0">
              <a:solidFill>
                <a:schemeClr val="bg1"/>
              </a:solidFill>
            </a:endParaRPr>
          </a:p>
          <a:p>
            <a:r>
              <a:rPr lang="en-US" dirty="0" smtClean="0">
                <a:solidFill>
                  <a:schemeClr val="bg1"/>
                </a:solidFill>
              </a:rPr>
              <a:t>H =</a:t>
            </a:r>
          </a:p>
          <a:p>
            <a:endParaRPr lang="en-US" dirty="0">
              <a:solidFill>
                <a:schemeClr val="bg1"/>
              </a:solidFill>
            </a:endParaRPr>
          </a:p>
          <a:p>
            <a:r>
              <a:rPr lang="en-US" dirty="0" smtClean="0">
                <a:solidFill>
                  <a:schemeClr val="bg1"/>
                </a:solidFill>
              </a:rPr>
              <a:t>   </a:t>
            </a:r>
            <a:r>
              <a:rPr lang="en-US" dirty="0">
                <a:solidFill>
                  <a:schemeClr val="bg1"/>
                </a:solidFill>
              </a:rPr>
              <a:t>64.1394</a:t>
            </a:r>
          </a:p>
        </p:txBody>
      </p:sp>
      <p:sp>
        <p:nvSpPr>
          <p:cNvPr id="7" name="Rectangle 6"/>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36</a:t>
            </a:r>
            <a:endParaRPr lang="en-US" sz="9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10020" y="143365"/>
            <a:ext cx="2468880" cy="2395728"/>
          </a:xfrm>
          <a:prstGeom prst="rect">
            <a:avLst/>
          </a:prstGeom>
        </p:spPr>
      </p:pic>
      <p:sp>
        <p:nvSpPr>
          <p:cNvPr id="9" name="Rectangle 8"/>
          <p:cNvSpPr/>
          <p:nvPr/>
        </p:nvSpPr>
        <p:spPr>
          <a:xfrm>
            <a:off x="6510020" y="2539093"/>
            <a:ext cx="2468880" cy="551765"/>
          </a:xfrm>
          <a:prstGeom prst="rect">
            <a:avLst/>
          </a:prstGeom>
        </p:spPr>
        <p:txBody>
          <a:bodyPr wrap="square">
            <a:spAutoFit/>
          </a:bodyPr>
          <a:lstStyle/>
          <a:p>
            <a:pPr algn="just"/>
            <a:r>
              <a:rPr lang="en-US" sz="1000" dirty="0">
                <a:solidFill>
                  <a:schemeClr val="bg1"/>
                </a:solidFill>
              </a:rPr>
              <a:t>Maximum. 2008. Quadratic Graph Maximum. Math Junkies. Web. 29 Nov. 2013.</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3049788" y="304800"/>
            <a:ext cx="3044423" cy="707886"/>
          </a:xfrm>
          <a:prstGeom prst="rect">
            <a:avLst/>
          </a:prstGeom>
        </p:spPr>
        <p:txBody>
          <a:bodyPr wrap="none">
            <a:spAutoFit/>
          </a:bodyPr>
          <a:lstStyle/>
          <a:p>
            <a:r>
              <a:rPr lang="en-US" sz="4000" dirty="0">
                <a:solidFill>
                  <a:schemeClr val="bg1"/>
                </a:solidFill>
              </a:rPr>
              <a:t>Function Files</a:t>
            </a:r>
          </a:p>
        </p:txBody>
      </p:sp>
      <p:sp>
        <p:nvSpPr>
          <p:cNvPr id="6" name="Rectangle 5"/>
          <p:cNvSpPr/>
          <p:nvPr/>
        </p:nvSpPr>
        <p:spPr>
          <a:xfrm>
            <a:off x="304800" y="1012686"/>
            <a:ext cx="4572000" cy="646331"/>
          </a:xfrm>
          <a:prstGeom prst="rect">
            <a:avLst/>
          </a:prstGeom>
        </p:spPr>
        <p:txBody>
          <a:bodyPr>
            <a:spAutoFit/>
          </a:bodyPr>
          <a:lstStyle/>
          <a:p>
            <a:pPr algn="just"/>
            <a:r>
              <a:rPr lang="en-US" dirty="0">
                <a:solidFill>
                  <a:schemeClr val="bg1"/>
                </a:solidFill>
              </a:rPr>
              <a:t>To simplify the process of checking data, .m files of each equation were created in Matlab.</a:t>
            </a:r>
          </a:p>
        </p:txBody>
      </p:sp>
      <p:sp>
        <p:nvSpPr>
          <p:cNvPr id="7" name="Rectangle 6"/>
          <p:cNvSpPr/>
          <p:nvPr/>
        </p:nvSpPr>
        <p:spPr>
          <a:xfrm>
            <a:off x="990600" y="1828800"/>
            <a:ext cx="2151358" cy="707886"/>
          </a:xfrm>
          <a:prstGeom prst="rect">
            <a:avLst/>
          </a:prstGeom>
        </p:spPr>
        <p:txBody>
          <a:bodyPr wrap="none">
            <a:spAutoFit/>
          </a:bodyPr>
          <a:lstStyle/>
          <a:p>
            <a:r>
              <a:rPr lang="en-US" sz="4000" dirty="0">
                <a:solidFill>
                  <a:schemeClr val="bg1"/>
                </a:solidFill>
              </a:rPr>
              <a:t>Efficiency</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19745" y="1210940"/>
            <a:ext cx="3519455" cy="1235720"/>
          </a:xfrm>
          <a:prstGeom prst="rect">
            <a:avLst/>
          </a:prstGeom>
        </p:spPr>
      </p:pic>
      <p:sp>
        <p:nvSpPr>
          <p:cNvPr id="9" name="Rectangle 8"/>
          <p:cNvSpPr/>
          <p:nvPr/>
        </p:nvSpPr>
        <p:spPr>
          <a:xfrm>
            <a:off x="720059" y="2604194"/>
            <a:ext cx="6977953" cy="3970318"/>
          </a:xfrm>
          <a:prstGeom prst="rect">
            <a:avLst/>
          </a:prstGeom>
          <a:solidFill>
            <a:srgbClr val="00B050">
              <a:alpha val="50000"/>
            </a:srgbClr>
          </a:solidFill>
        </p:spPr>
        <p:txBody>
          <a:bodyPr wrap="square">
            <a:spAutoFit/>
          </a:bodyPr>
          <a:lstStyle/>
          <a:p>
            <a:r>
              <a:rPr lang="en-US" dirty="0">
                <a:solidFill>
                  <a:schemeClr val="bg1"/>
                </a:solidFill>
              </a:rPr>
              <a:t>function [ Nu ] = efficiency( k, T1, T2, P1, P2 </a:t>
            </a:r>
            <a:r>
              <a:rPr lang="en-US" dirty="0" smtClean="0">
                <a:solidFill>
                  <a:schemeClr val="bg1"/>
                </a:solidFill>
              </a:rPr>
              <a:t>)</a:t>
            </a:r>
          </a:p>
          <a:p>
            <a:r>
              <a:rPr lang="en-US" dirty="0" smtClean="0">
                <a:solidFill>
                  <a:schemeClr val="bg1"/>
                </a:solidFill>
              </a:rPr>
              <a:t>% </a:t>
            </a:r>
            <a:r>
              <a:rPr lang="en-US" dirty="0">
                <a:solidFill>
                  <a:schemeClr val="bg1"/>
                </a:solidFill>
              </a:rPr>
              <a:t>Efficiency: relates the actual work done on the gas to the total </a:t>
            </a:r>
            <a:r>
              <a:rPr lang="en-US" dirty="0" smtClean="0">
                <a:solidFill>
                  <a:schemeClr val="bg1"/>
                </a:solidFill>
              </a:rPr>
              <a:t>work</a:t>
            </a:r>
          </a:p>
          <a:p>
            <a:r>
              <a:rPr lang="en-US" dirty="0" smtClean="0">
                <a:solidFill>
                  <a:schemeClr val="bg1"/>
                </a:solidFill>
              </a:rPr>
              <a:t>% </a:t>
            </a:r>
            <a:r>
              <a:rPr lang="en-US" dirty="0">
                <a:solidFill>
                  <a:schemeClr val="bg1"/>
                </a:solidFill>
              </a:rPr>
              <a:t>input into the compression system, Efficiency = (Work Out)/(Work In</a:t>
            </a:r>
            <a:r>
              <a:rPr lang="en-US" dirty="0" smtClean="0">
                <a:solidFill>
                  <a:schemeClr val="bg1"/>
                </a:solidFill>
              </a:rPr>
              <a:t>)</a:t>
            </a:r>
          </a:p>
          <a:p>
            <a:r>
              <a:rPr lang="en-US" dirty="0" smtClean="0">
                <a:solidFill>
                  <a:schemeClr val="bg1"/>
                </a:solidFill>
              </a:rPr>
              <a:t>%   </a:t>
            </a:r>
            <a:r>
              <a:rPr lang="en-US" dirty="0">
                <a:solidFill>
                  <a:schemeClr val="bg1"/>
                </a:solidFill>
              </a:rPr>
              <a:t>k = ratio of specific heats (Cp/Cv</a:t>
            </a:r>
            <a:r>
              <a:rPr lang="en-US" dirty="0" smtClean="0">
                <a:solidFill>
                  <a:schemeClr val="bg1"/>
                </a:solidFill>
              </a:rPr>
              <a:t>)</a:t>
            </a:r>
          </a:p>
          <a:p>
            <a:r>
              <a:rPr lang="en-US" dirty="0" smtClean="0">
                <a:solidFill>
                  <a:schemeClr val="bg1"/>
                </a:solidFill>
              </a:rPr>
              <a:t>%   </a:t>
            </a:r>
            <a:r>
              <a:rPr lang="en-US" dirty="0">
                <a:solidFill>
                  <a:schemeClr val="bg1"/>
                </a:solidFill>
              </a:rPr>
              <a:t>T1 = inlet </a:t>
            </a:r>
            <a:r>
              <a:rPr lang="en-US" dirty="0" smtClean="0">
                <a:solidFill>
                  <a:schemeClr val="bg1"/>
                </a:solidFill>
              </a:rPr>
              <a:t>temperature</a:t>
            </a:r>
          </a:p>
          <a:p>
            <a:r>
              <a:rPr lang="en-US" dirty="0" smtClean="0">
                <a:solidFill>
                  <a:schemeClr val="bg1"/>
                </a:solidFill>
              </a:rPr>
              <a:t>%   </a:t>
            </a:r>
            <a:r>
              <a:rPr lang="en-US" dirty="0">
                <a:solidFill>
                  <a:schemeClr val="bg1"/>
                </a:solidFill>
              </a:rPr>
              <a:t>T2 = inlet </a:t>
            </a:r>
            <a:r>
              <a:rPr lang="en-US" dirty="0" smtClean="0">
                <a:solidFill>
                  <a:schemeClr val="bg1"/>
                </a:solidFill>
              </a:rPr>
              <a:t>temperature</a:t>
            </a:r>
          </a:p>
          <a:p>
            <a:r>
              <a:rPr lang="en-US" dirty="0" smtClean="0">
                <a:solidFill>
                  <a:schemeClr val="bg1"/>
                </a:solidFill>
              </a:rPr>
              <a:t>%   </a:t>
            </a:r>
            <a:r>
              <a:rPr lang="en-US" dirty="0">
                <a:solidFill>
                  <a:schemeClr val="bg1"/>
                </a:solidFill>
              </a:rPr>
              <a:t>P1 = inlet </a:t>
            </a:r>
            <a:r>
              <a:rPr lang="en-US" dirty="0" smtClean="0">
                <a:solidFill>
                  <a:schemeClr val="bg1"/>
                </a:solidFill>
              </a:rPr>
              <a:t>pressure</a:t>
            </a:r>
          </a:p>
          <a:p>
            <a:r>
              <a:rPr lang="en-US" dirty="0" smtClean="0">
                <a:solidFill>
                  <a:schemeClr val="bg1"/>
                </a:solidFill>
              </a:rPr>
              <a:t>%   </a:t>
            </a:r>
            <a:r>
              <a:rPr lang="en-US" dirty="0">
                <a:solidFill>
                  <a:schemeClr val="bg1"/>
                </a:solidFill>
              </a:rPr>
              <a:t>P2 = discharge </a:t>
            </a:r>
            <a:r>
              <a:rPr lang="en-US" dirty="0" smtClean="0">
                <a:solidFill>
                  <a:schemeClr val="bg1"/>
                </a:solidFill>
              </a:rPr>
              <a:t>pressure</a:t>
            </a:r>
          </a:p>
          <a:p>
            <a:r>
              <a:rPr lang="en-US" dirty="0" smtClean="0">
                <a:solidFill>
                  <a:schemeClr val="bg1"/>
                </a:solidFill>
              </a:rPr>
              <a:t>% Output</a:t>
            </a:r>
          </a:p>
          <a:p>
            <a:r>
              <a:rPr lang="en-US" dirty="0" smtClean="0">
                <a:solidFill>
                  <a:schemeClr val="bg1"/>
                </a:solidFill>
              </a:rPr>
              <a:t>%   </a:t>
            </a:r>
            <a:r>
              <a:rPr lang="en-US" dirty="0">
                <a:solidFill>
                  <a:schemeClr val="bg1"/>
                </a:solidFill>
              </a:rPr>
              <a:t>Nu = efficiency </a:t>
            </a:r>
            <a:endParaRPr lang="en-US" dirty="0" smtClean="0">
              <a:solidFill>
                <a:schemeClr val="bg1"/>
              </a:solidFill>
            </a:endParaRPr>
          </a:p>
          <a:p>
            <a:endParaRPr lang="en-US" dirty="0">
              <a:solidFill>
                <a:schemeClr val="bg1"/>
              </a:solidFill>
            </a:endParaRPr>
          </a:p>
          <a:p>
            <a:r>
              <a:rPr lang="en-US" dirty="0" smtClean="0">
                <a:solidFill>
                  <a:schemeClr val="bg1"/>
                </a:solidFill>
              </a:rPr>
              <a:t>Nu </a:t>
            </a:r>
            <a:r>
              <a:rPr lang="en-US" dirty="0">
                <a:solidFill>
                  <a:schemeClr val="bg1"/>
                </a:solidFill>
              </a:rPr>
              <a:t>= ((k-1)/k)*((</a:t>
            </a:r>
            <a:r>
              <a:rPr lang="en-US" dirty="0" smtClean="0">
                <a:solidFill>
                  <a:schemeClr val="bg1"/>
                </a:solidFill>
              </a:rPr>
              <a:t>log(P2/P1</a:t>
            </a:r>
            <a:r>
              <a:rPr lang="en-US" dirty="0">
                <a:solidFill>
                  <a:schemeClr val="bg1"/>
                </a:solidFill>
              </a:rPr>
              <a:t>))/(</a:t>
            </a:r>
            <a:r>
              <a:rPr lang="en-US" dirty="0" smtClean="0">
                <a:solidFill>
                  <a:schemeClr val="bg1"/>
                </a:solidFill>
              </a:rPr>
              <a:t>log(T2/T1</a:t>
            </a:r>
            <a:r>
              <a:rPr lang="en-US" dirty="0">
                <a:solidFill>
                  <a:schemeClr val="bg1"/>
                </a:solidFill>
              </a:rPr>
              <a:t>))); </a:t>
            </a:r>
            <a:endParaRPr lang="en-US" dirty="0" smtClean="0">
              <a:solidFill>
                <a:schemeClr val="bg1"/>
              </a:solidFill>
            </a:endParaRPr>
          </a:p>
          <a:p>
            <a:endParaRPr lang="en-US" dirty="0">
              <a:solidFill>
                <a:schemeClr val="bg1"/>
              </a:solidFill>
            </a:endParaRPr>
          </a:p>
          <a:p>
            <a:r>
              <a:rPr lang="en-US" dirty="0" smtClean="0">
                <a:solidFill>
                  <a:schemeClr val="bg1"/>
                </a:solidFill>
              </a:rPr>
              <a:t>end</a:t>
            </a:r>
            <a:endParaRPr lang="en-US" dirty="0">
              <a:solidFill>
                <a:schemeClr val="bg1"/>
              </a:solidFill>
            </a:endParaRPr>
          </a:p>
        </p:txBody>
      </p:sp>
      <p:sp>
        <p:nvSpPr>
          <p:cNvPr id="10" name="Rectangle 9"/>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37</a:t>
            </a:r>
            <a:endParaRPr lang="en-US" sz="900" dirty="0"/>
          </a:p>
        </p:txBody>
      </p:sp>
      <p:sp>
        <p:nvSpPr>
          <p:cNvPr id="11" name="Rectangle 10"/>
          <p:cNvSpPr/>
          <p:nvPr/>
        </p:nvSpPr>
        <p:spPr>
          <a:xfrm>
            <a:off x="2418335" y="2413337"/>
            <a:ext cx="3581400" cy="2031325"/>
          </a:xfrm>
          <a:prstGeom prst="rect">
            <a:avLst/>
          </a:prstGeom>
          <a:solidFill>
            <a:srgbClr val="00B0F0"/>
          </a:solidFill>
        </p:spPr>
        <p:txBody>
          <a:bodyPr wrap="square">
            <a:spAutoFit/>
          </a:bodyPr>
          <a:lstStyle/>
          <a:p>
            <a:r>
              <a:rPr lang="en-US" dirty="0"/>
              <a:t>&gt;&gt; % Checking Efficiency Code.</a:t>
            </a:r>
          </a:p>
          <a:p>
            <a:r>
              <a:rPr lang="en-US" dirty="0"/>
              <a:t>&gt;&gt; </a:t>
            </a:r>
          </a:p>
          <a:p>
            <a:r>
              <a:rPr lang="en-US" dirty="0" smtClean="0"/>
              <a:t>&gt;&gt; </a:t>
            </a:r>
            <a:r>
              <a:rPr lang="en-US" dirty="0"/>
              <a:t>efficiency(1.4,100,150,15,16)</a:t>
            </a:r>
          </a:p>
          <a:p>
            <a:endParaRPr lang="en-US" dirty="0"/>
          </a:p>
          <a:p>
            <a:r>
              <a:rPr lang="en-US" dirty="0"/>
              <a:t>ans =</a:t>
            </a:r>
          </a:p>
          <a:p>
            <a:endParaRPr lang="en-US" dirty="0"/>
          </a:p>
          <a:p>
            <a:r>
              <a:rPr lang="en-US" dirty="0"/>
              <a:t>    0.0455</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21" y="0"/>
            <a:ext cx="9144000" cy="6858000"/>
          </a:xfrm>
          <a:prstGeom prst="rect">
            <a:avLst/>
          </a:prstGeom>
        </p:spPr>
      </p:pic>
      <p:sp>
        <p:nvSpPr>
          <p:cNvPr id="5" name="Rectangle 4"/>
          <p:cNvSpPr/>
          <p:nvPr/>
        </p:nvSpPr>
        <p:spPr>
          <a:xfrm>
            <a:off x="533400" y="690605"/>
            <a:ext cx="3472810" cy="707886"/>
          </a:xfrm>
          <a:prstGeom prst="rect">
            <a:avLst/>
          </a:prstGeom>
        </p:spPr>
        <p:txBody>
          <a:bodyPr wrap="none">
            <a:spAutoFit/>
          </a:bodyPr>
          <a:lstStyle/>
          <a:p>
            <a:r>
              <a:rPr lang="en-US" sz="4000" dirty="0">
                <a:solidFill>
                  <a:schemeClr val="bg1"/>
                </a:solidFill>
              </a:rPr>
              <a:t>Flow coefficient</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29200" y="616439"/>
            <a:ext cx="3200400" cy="1564104"/>
          </a:xfrm>
          <a:prstGeom prst="rect">
            <a:avLst/>
          </a:prstGeom>
        </p:spPr>
      </p:pic>
      <p:sp>
        <p:nvSpPr>
          <p:cNvPr id="7" name="Rectangle 6"/>
          <p:cNvSpPr/>
          <p:nvPr/>
        </p:nvSpPr>
        <p:spPr>
          <a:xfrm>
            <a:off x="1352145" y="2590800"/>
            <a:ext cx="6400800" cy="3416320"/>
          </a:xfrm>
          <a:prstGeom prst="rect">
            <a:avLst/>
          </a:prstGeom>
          <a:solidFill>
            <a:srgbClr val="FFFF00">
              <a:alpha val="55000"/>
            </a:srgbClr>
          </a:solidFill>
        </p:spPr>
        <p:txBody>
          <a:bodyPr wrap="square">
            <a:spAutoFit/>
          </a:bodyPr>
          <a:lstStyle/>
          <a:p>
            <a:r>
              <a:rPr lang="en-US" dirty="0"/>
              <a:t>function [ Phi ] = FlowCoeff( Q, N, D </a:t>
            </a:r>
            <a:r>
              <a:rPr lang="en-US" dirty="0" smtClean="0"/>
              <a:t>)</a:t>
            </a:r>
          </a:p>
          <a:p>
            <a:r>
              <a:rPr lang="en-US" dirty="0" smtClean="0"/>
              <a:t>% </a:t>
            </a:r>
            <a:r>
              <a:rPr lang="en-US" dirty="0"/>
              <a:t>Flow Coefficient:relate an impeller's volumetric flow capacity, Q</a:t>
            </a:r>
            <a:r>
              <a:rPr lang="en-US" dirty="0" smtClean="0"/>
              <a:t>,</a:t>
            </a:r>
          </a:p>
          <a:p>
            <a:r>
              <a:rPr lang="en-US" dirty="0" smtClean="0"/>
              <a:t>% </a:t>
            </a:r>
            <a:r>
              <a:rPr lang="en-US" dirty="0"/>
              <a:t>operating speed, N, and exit diameter, </a:t>
            </a:r>
            <a:r>
              <a:rPr lang="en-US" dirty="0" smtClean="0"/>
              <a:t>D</a:t>
            </a:r>
          </a:p>
          <a:p>
            <a:r>
              <a:rPr lang="en-US" dirty="0" smtClean="0"/>
              <a:t>%   </a:t>
            </a:r>
            <a:r>
              <a:rPr lang="en-US" dirty="0"/>
              <a:t>Q = volumetric flow </a:t>
            </a:r>
            <a:r>
              <a:rPr lang="en-US" dirty="0" smtClean="0"/>
              <a:t>capacity (ft^3/min)</a:t>
            </a:r>
          </a:p>
          <a:p>
            <a:r>
              <a:rPr lang="en-US" dirty="0" smtClean="0"/>
              <a:t>%   </a:t>
            </a:r>
            <a:r>
              <a:rPr lang="en-US" dirty="0"/>
              <a:t>N = operating </a:t>
            </a:r>
            <a:r>
              <a:rPr lang="en-US" dirty="0" smtClean="0"/>
              <a:t>speed (rpm)</a:t>
            </a:r>
          </a:p>
          <a:p>
            <a:r>
              <a:rPr lang="en-US" dirty="0" smtClean="0"/>
              <a:t>%   </a:t>
            </a:r>
            <a:r>
              <a:rPr lang="en-US" dirty="0"/>
              <a:t>D = exit </a:t>
            </a:r>
            <a:r>
              <a:rPr lang="en-US" dirty="0" smtClean="0"/>
              <a:t>diameter (ft)</a:t>
            </a:r>
          </a:p>
          <a:p>
            <a:r>
              <a:rPr lang="en-US" dirty="0" smtClean="0"/>
              <a:t>%Output</a:t>
            </a:r>
          </a:p>
          <a:p>
            <a:r>
              <a:rPr lang="en-US" dirty="0" smtClean="0"/>
              <a:t>%   </a:t>
            </a:r>
            <a:r>
              <a:rPr lang="en-US" dirty="0"/>
              <a:t>Phi = flow coefficient </a:t>
            </a:r>
            <a:endParaRPr lang="en-US" dirty="0" smtClean="0"/>
          </a:p>
          <a:p>
            <a:endParaRPr lang="en-US" dirty="0"/>
          </a:p>
          <a:p>
            <a:r>
              <a:rPr lang="en-US" dirty="0" smtClean="0"/>
              <a:t>Phi </a:t>
            </a:r>
            <a:r>
              <a:rPr lang="en-US" dirty="0"/>
              <a:t>= Q/(N*D^3); </a:t>
            </a:r>
            <a:endParaRPr lang="en-US" dirty="0" smtClean="0"/>
          </a:p>
          <a:p>
            <a:endParaRPr lang="en-US" dirty="0"/>
          </a:p>
          <a:p>
            <a:r>
              <a:rPr lang="en-US" dirty="0" smtClean="0"/>
              <a:t>end</a:t>
            </a:r>
            <a:endParaRPr lang="en-US" dirty="0"/>
          </a:p>
        </p:txBody>
      </p:sp>
      <p:sp>
        <p:nvSpPr>
          <p:cNvPr id="8" name="Rectangle 7"/>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38</a:t>
            </a:r>
            <a:endParaRPr lang="en-US" sz="900" dirty="0"/>
          </a:p>
        </p:txBody>
      </p:sp>
      <p:sp>
        <p:nvSpPr>
          <p:cNvPr id="9" name="Rectangle 8"/>
          <p:cNvSpPr/>
          <p:nvPr/>
        </p:nvSpPr>
        <p:spPr>
          <a:xfrm>
            <a:off x="2287621" y="2136338"/>
            <a:ext cx="4572000" cy="2585323"/>
          </a:xfrm>
          <a:prstGeom prst="rect">
            <a:avLst/>
          </a:prstGeom>
          <a:solidFill>
            <a:srgbClr val="00B0F0"/>
          </a:solidFill>
        </p:spPr>
        <p:txBody>
          <a:bodyPr>
            <a:spAutoFit/>
          </a:bodyPr>
          <a:lstStyle/>
          <a:p>
            <a:r>
              <a:rPr lang="en-US" dirty="0"/>
              <a:t>&gt;&gt; % Checking Flow Coefficient Code.</a:t>
            </a:r>
          </a:p>
          <a:p>
            <a:r>
              <a:rPr lang="en-US" dirty="0"/>
              <a:t>&gt;&gt; </a:t>
            </a:r>
          </a:p>
          <a:p>
            <a:r>
              <a:rPr lang="en-US" dirty="0" smtClean="0"/>
              <a:t>&gt;&gt; </a:t>
            </a:r>
            <a:r>
              <a:rPr lang="en-US" dirty="0"/>
              <a:t>FlowCoeff(1000,50,15)</a:t>
            </a:r>
          </a:p>
          <a:p>
            <a:endParaRPr lang="en-US" dirty="0"/>
          </a:p>
          <a:p>
            <a:r>
              <a:rPr lang="en-US" dirty="0"/>
              <a:t>ans =</a:t>
            </a:r>
          </a:p>
          <a:p>
            <a:endParaRPr lang="en-US" dirty="0"/>
          </a:p>
          <a:p>
            <a:r>
              <a:rPr lang="en-US" dirty="0"/>
              <a:t>    0.0059</a:t>
            </a:r>
          </a:p>
          <a:p>
            <a:endParaRPr lang="en-US" dirty="0"/>
          </a:p>
          <a:p>
            <a:r>
              <a:rPr lang="en-US" dirty="0"/>
              <a:t>&gt;&gt; </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381000" y="484907"/>
            <a:ext cx="3750693" cy="707886"/>
          </a:xfrm>
          <a:prstGeom prst="rect">
            <a:avLst/>
          </a:prstGeom>
        </p:spPr>
        <p:txBody>
          <a:bodyPr wrap="square">
            <a:spAutoFit/>
          </a:bodyPr>
          <a:lstStyle/>
          <a:p>
            <a:r>
              <a:rPr lang="en-US" sz="4000" dirty="0">
                <a:solidFill>
                  <a:schemeClr val="bg1"/>
                </a:solidFill>
              </a:rPr>
              <a:t>Head Coefficient</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00600" y="381000"/>
            <a:ext cx="3781549" cy="1484157"/>
          </a:xfrm>
          <a:prstGeom prst="rect">
            <a:avLst/>
          </a:prstGeom>
        </p:spPr>
      </p:pic>
      <p:sp>
        <p:nvSpPr>
          <p:cNvPr id="7" name="Rectangle 6"/>
          <p:cNvSpPr/>
          <p:nvPr/>
        </p:nvSpPr>
        <p:spPr>
          <a:xfrm>
            <a:off x="228600" y="1924238"/>
            <a:ext cx="7391400" cy="4801314"/>
          </a:xfrm>
          <a:prstGeom prst="rect">
            <a:avLst/>
          </a:prstGeom>
          <a:solidFill>
            <a:srgbClr val="FF0000">
              <a:alpha val="50000"/>
            </a:srgbClr>
          </a:solidFill>
        </p:spPr>
        <p:txBody>
          <a:bodyPr wrap="square">
            <a:spAutoFit/>
          </a:bodyPr>
          <a:lstStyle/>
          <a:p>
            <a:r>
              <a:rPr lang="en-US" dirty="0">
                <a:solidFill>
                  <a:schemeClr val="bg1"/>
                </a:solidFill>
              </a:rPr>
              <a:t>function [ Up ] = HeadCoeff( Head, N, D </a:t>
            </a:r>
            <a:r>
              <a:rPr lang="en-US" dirty="0" smtClean="0">
                <a:solidFill>
                  <a:schemeClr val="bg1"/>
                </a:solidFill>
              </a:rPr>
              <a:t>)</a:t>
            </a:r>
          </a:p>
          <a:p>
            <a:r>
              <a:rPr lang="en-US" dirty="0" smtClean="0">
                <a:solidFill>
                  <a:schemeClr val="bg1"/>
                </a:solidFill>
              </a:rPr>
              <a:t>%</a:t>
            </a:r>
            <a:r>
              <a:rPr lang="en-US" dirty="0">
                <a:solidFill>
                  <a:schemeClr val="bg1"/>
                </a:solidFill>
              </a:rPr>
              <a:t>Head Coefficient: related the head increase to the operating speed (N) </a:t>
            </a:r>
            <a:r>
              <a:rPr lang="en-US" dirty="0" smtClean="0">
                <a:solidFill>
                  <a:schemeClr val="bg1"/>
                </a:solidFill>
              </a:rPr>
              <a:t>and</a:t>
            </a:r>
          </a:p>
          <a:p>
            <a:r>
              <a:rPr lang="en-US" dirty="0" smtClean="0">
                <a:solidFill>
                  <a:schemeClr val="bg1"/>
                </a:solidFill>
              </a:rPr>
              <a:t>%</a:t>
            </a:r>
            <a:r>
              <a:rPr lang="en-US" dirty="0">
                <a:solidFill>
                  <a:schemeClr val="bg1"/>
                </a:solidFill>
              </a:rPr>
              <a:t>impeller exit diameter (D</a:t>
            </a:r>
            <a:r>
              <a:rPr lang="en-US" dirty="0" smtClean="0">
                <a:solidFill>
                  <a:schemeClr val="bg1"/>
                </a:solidFill>
              </a:rPr>
              <a:t>)</a:t>
            </a:r>
          </a:p>
          <a:p>
            <a:r>
              <a:rPr lang="en-US" dirty="0" smtClean="0">
                <a:solidFill>
                  <a:schemeClr val="bg1"/>
                </a:solidFill>
              </a:rPr>
              <a:t>%Input:</a:t>
            </a:r>
          </a:p>
          <a:p>
            <a:r>
              <a:rPr lang="en-US" dirty="0" smtClean="0">
                <a:solidFill>
                  <a:schemeClr val="bg1"/>
                </a:solidFill>
              </a:rPr>
              <a:t>%   </a:t>
            </a:r>
            <a:r>
              <a:rPr lang="en-US" dirty="0">
                <a:solidFill>
                  <a:schemeClr val="bg1"/>
                </a:solidFill>
              </a:rPr>
              <a:t>Head = Head calculated using the Head </a:t>
            </a:r>
            <a:r>
              <a:rPr lang="en-US" dirty="0" smtClean="0">
                <a:solidFill>
                  <a:schemeClr val="bg1"/>
                </a:solidFill>
              </a:rPr>
              <a:t>equation</a:t>
            </a:r>
          </a:p>
          <a:p>
            <a:r>
              <a:rPr lang="en-US" dirty="0" smtClean="0">
                <a:solidFill>
                  <a:schemeClr val="bg1"/>
                </a:solidFill>
              </a:rPr>
              <a:t>%   </a:t>
            </a:r>
            <a:r>
              <a:rPr lang="en-US" dirty="0">
                <a:solidFill>
                  <a:schemeClr val="bg1"/>
                </a:solidFill>
              </a:rPr>
              <a:t>N = rotational speed (rpm</a:t>
            </a:r>
            <a:r>
              <a:rPr lang="en-US" dirty="0" smtClean="0">
                <a:solidFill>
                  <a:schemeClr val="bg1"/>
                </a:solidFill>
              </a:rPr>
              <a:t>)</a:t>
            </a:r>
          </a:p>
          <a:p>
            <a:r>
              <a:rPr lang="en-US" dirty="0" smtClean="0">
                <a:solidFill>
                  <a:schemeClr val="bg1"/>
                </a:solidFill>
              </a:rPr>
              <a:t>%   </a:t>
            </a:r>
            <a:r>
              <a:rPr lang="en-US" dirty="0">
                <a:solidFill>
                  <a:schemeClr val="bg1"/>
                </a:solidFill>
              </a:rPr>
              <a:t>D = impeller blade exit </a:t>
            </a:r>
            <a:r>
              <a:rPr lang="en-US" dirty="0" smtClean="0">
                <a:solidFill>
                  <a:schemeClr val="bg1"/>
                </a:solidFill>
              </a:rPr>
              <a:t>diameter </a:t>
            </a:r>
            <a:r>
              <a:rPr lang="en-US" dirty="0">
                <a:solidFill>
                  <a:schemeClr val="bg1"/>
                </a:solidFill>
              </a:rPr>
              <a:t>(in</a:t>
            </a:r>
            <a:r>
              <a:rPr lang="en-US" dirty="0" smtClean="0">
                <a:solidFill>
                  <a:schemeClr val="bg1"/>
                </a:solidFill>
              </a:rPr>
              <a:t>)</a:t>
            </a:r>
          </a:p>
          <a:p>
            <a:r>
              <a:rPr lang="en-US" dirty="0" smtClean="0">
                <a:solidFill>
                  <a:schemeClr val="bg1"/>
                </a:solidFill>
              </a:rPr>
              <a:t>%Output:</a:t>
            </a:r>
          </a:p>
          <a:p>
            <a:r>
              <a:rPr lang="en-US" dirty="0" smtClean="0">
                <a:solidFill>
                  <a:schemeClr val="bg1"/>
                </a:solidFill>
              </a:rPr>
              <a:t>%   </a:t>
            </a:r>
            <a:r>
              <a:rPr lang="en-US" dirty="0">
                <a:solidFill>
                  <a:schemeClr val="bg1"/>
                </a:solidFill>
              </a:rPr>
              <a:t>Up = head coefficient </a:t>
            </a:r>
            <a:endParaRPr lang="en-US" dirty="0" smtClean="0">
              <a:solidFill>
                <a:schemeClr val="bg1"/>
              </a:solidFill>
            </a:endParaRPr>
          </a:p>
          <a:p>
            <a:endParaRPr lang="en-US" dirty="0">
              <a:solidFill>
                <a:schemeClr val="bg1"/>
              </a:solidFill>
            </a:endParaRPr>
          </a:p>
          <a:p>
            <a:r>
              <a:rPr lang="en-US" dirty="0" smtClean="0">
                <a:solidFill>
                  <a:schemeClr val="bg1"/>
                </a:solidFill>
              </a:rPr>
              <a:t>gc </a:t>
            </a:r>
            <a:r>
              <a:rPr lang="en-US" dirty="0">
                <a:solidFill>
                  <a:schemeClr val="bg1"/>
                </a:solidFill>
              </a:rPr>
              <a:t>= 32.17; </a:t>
            </a:r>
            <a:endParaRPr lang="en-US" dirty="0" smtClean="0">
              <a:solidFill>
                <a:schemeClr val="bg1"/>
              </a:solidFill>
            </a:endParaRPr>
          </a:p>
          <a:p>
            <a:endParaRPr lang="en-US" dirty="0">
              <a:solidFill>
                <a:schemeClr val="bg1"/>
              </a:solidFill>
            </a:endParaRPr>
          </a:p>
          <a:p>
            <a:r>
              <a:rPr lang="en-US" dirty="0" smtClean="0">
                <a:solidFill>
                  <a:schemeClr val="bg1"/>
                </a:solidFill>
              </a:rPr>
              <a:t>U </a:t>
            </a:r>
            <a:r>
              <a:rPr lang="en-US" dirty="0">
                <a:solidFill>
                  <a:schemeClr val="bg1"/>
                </a:solidFill>
              </a:rPr>
              <a:t>= (N*pi*D)/720; </a:t>
            </a:r>
            <a:endParaRPr lang="en-US" dirty="0" smtClean="0">
              <a:solidFill>
                <a:schemeClr val="bg1"/>
              </a:solidFill>
            </a:endParaRPr>
          </a:p>
          <a:p>
            <a:endParaRPr lang="en-US" dirty="0">
              <a:solidFill>
                <a:schemeClr val="bg1"/>
              </a:solidFill>
            </a:endParaRPr>
          </a:p>
          <a:p>
            <a:r>
              <a:rPr lang="en-US" dirty="0" smtClean="0">
                <a:solidFill>
                  <a:schemeClr val="bg1"/>
                </a:solidFill>
              </a:rPr>
              <a:t>Up </a:t>
            </a:r>
            <a:r>
              <a:rPr lang="en-US" dirty="0">
                <a:solidFill>
                  <a:schemeClr val="bg1"/>
                </a:solidFill>
              </a:rPr>
              <a:t>= (Head*gc)/(U^2); </a:t>
            </a:r>
            <a:endParaRPr lang="en-US" dirty="0" smtClean="0">
              <a:solidFill>
                <a:schemeClr val="bg1"/>
              </a:solidFill>
            </a:endParaRPr>
          </a:p>
          <a:p>
            <a:endParaRPr lang="en-US" dirty="0">
              <a:solidFill>
                <a:schemeClr val="bg1"/>
              </a:solidFill>
            </a:endParaRPr>
          </a:p>
          <a:p>
            <a:r>
              <a:rPr lang="en-US" dirty="0" smtClean="0">
                <a:solidFill>
                  <a:schemeClr val="bg1"/>
                </a:solidFill>
              </a:rPr>
              <a:t>end</a:t>
            </a:r>
            <a:endParaRPr lang="en-US" dirty="0">
              <a:solidFill>
                <a:schemeClr val="bg1"/>
              </a:solidFill>
            </a:endParaRPr>
          </a:p>
        </p:txBody>
      </p:sp>
      <p:sp>
        <p:nvSpPr>
          <p:cNvPr id="8" name="Rectangle 7"/>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39</a:t>
            </a:r>
            <a:endParaRPr lang="en-US" sz="900" dirty="0"/>
          </a:p>
        </p:txBody>
      </p:sp>
      <p:sp>
        <p:nvSpPr>
          <p:cNvPr id="9" name="Rectangle 8"/>
          <p:cNvSpPr/>
          <p:nvPr/>
        </p:nvSpPr>
        <p:spPr>
          <a:xfrm>
            <a:off x="2286000" y="2136338"/>
            <a:ext cx="4572000" cy="2585323"/>
          </a:xfrm>
          <a:prstGeom prst="rect">
            <a:avLst/>
          </a:prstGeom>
          <a:solidFill>
            <a:srgbClr val="00B0F0"/>
          </a:solidFill>
        </p:spPr>
        <p:txBody>
          <a:bodyPr>
            <a:spAutoFit/>
          </a:bodyPr>
          <a:lstStyle/>
          <a:p>
            <a:r>
              <a:rPr lang="en-US" dirty="0"/>
              <a:t>&gt;&gt; % Checking Head Coefficient Code</a:t>
            </a:r>
          </a:p>
          <a:p>
            <a:endParaRPr lang="en-US" dirty="0"/>
          </a:p>
          <a:p>
            <a:r>
              <a:rPr lang="en-US" dirty="0"/>
              <a:t>&gt;&gt; HeadCoeff(15,50,15)</a:t>
            </a:r>
          </a:p>
          <a:p>
            <a:endParaRPr lang="en-US" dirty="0"/>
          </a:p>
          <a:p>
            <a:r>
              <a:rPr lang="en-US" dirty="0"/>
              <a:t>ans =</a:t>
            </a:r>
          </a:p>
          <a:p>
            <a:endParaRPr lang="en-US" dirty="0"/>
          </a:p>
          <a:p>
            <a:r>
              <a:rPr lang="en-US" dirty="0"/>
              <a:t>   45.0594</a:t>
            </a:r>
          </a:p>
          <a:p>
            <a:endParaRPr lang="en-US" dirty="0"/>
          </a:p>
          <a:p>
            <a:r>
              <a:rPr lang="en-US" dirty="0"/>
              <a:t>&gt;&gt; </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1960099" y="290945"/>
            <a:ext cx="5223802" cy="707886"/>
          </a:xfrm>
          <a:prstGeom prst="rect">
            <a:avLst/>
          </a:prstGeom>
        </p:spPr>
        <p:txBody>
          <a:bodyPr wrap="none">
            <a:spAutoFit/>
          </a:bodyPr>
          <a:lstStyle/>
          <a:p>
            <a:r>
              <a:rPr lang="en-US" sz="4000" dirty="0" smtClean="0">
                <a:solidFill>
                  <a:schemeClr val="bg1"/>
                </a:solidFill>
              </a:rPr>
              <a:t>Summary of Principles...</a:t>
            </a:r>
            <a:endParaRPr lang="en-US" sz="4000"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43000" y="1219200"/>
            <a:ext cx="6858000" cy="4268445"/>
          </a:xfrm>
          <a:prstGeom prst="rect">
            <a:avLst/>
          </a:prstGeom>
        </p:spPr>
      </p:pic>
      <p:sp>
        <p:nvSpPr>
          <p:cNvPr id="7" name="Rectangle 6"/>
          <p:cNvSpPr/>
          <p:nvPr/>
        </p:nvSpPr>
        <p:spPr>
          <a:xfrm>
            <a:off x="2169102" y="5475945"/>
            <a:ext cx="4805796" cy="246221"/>
          </a:xfrm>
          <a:prstGeom prst="rect">
            <a:avLst/>
          </a:prstGeom>
        </p:spPr>
        <p:txBody>
          <a:bodyPr wrap="square">
            <a:spAutoFit/>
          </a:bodyPr>
          <a:lstStyle/>
          <a:p>
            <a:pPr algn="just"/>
            <a:r>
              <a:rPr lang="en-US" sz="1000" dirty="0" smtClean="0">
                <a:solidFill>
                  <a:schemeClr val="bg1"/>
                </a:solidFill>
              </a:rPr>
              <a:t>Fluid Compression. 2013. Selecting a Centrifugal Compressor. AIChE. Web. 25 Nov. 2013.</a:t>
            </a:r>
          </a:p>
        </p:txBody>
      </p:sp>
      <p:sp>
        <p:nvSpPr>
          <p:cNvPr id="8" name="Rectangle 7"/>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4</a:t>
            </a:r>
            <a:endParaRPr lang="en-US" sz="900" dirty="0"/>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Rectangle 6"/>
          <p:cNvSpPr/>
          <p:nvPr/>
        </p:nvSpPr>
        <p:spPr>
          <a:xfrm>
            <a:off x="685800" y="457200"/>
            <a:ext cx="1273105" cy="707886"/>
          </a:xfrm>
          <a:prstGeom prst="rect">
            <a:avLst/>
          </a:prstGeom>
        </p:spPr>
        <p:txBody>
          <a:bodyPr wrap="none">
            <a:spAutoFit/>
          </a:bodyPr>
          <a:lstStyle/>
          <a:p>
            <a:r>
              <a:rPr lang="en-US" sz="4000" dirty="0">
                <a:solidFill>
                  <a:schemeClr val="bg1"/>
                </a:solidFill>
              </a:rPr>
              <a:t>Head</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62400" y="457200"/>
            <a:ext cx="4839654" cy="906563"/>
          </a:xfrm>
          <a:prstGeom prst="rect">
            <a:avLst/>
          </a:prstGeom>
        </p:spPr>
      </p:pic>
      <p:sp>
        <p:nvSpPr>
          <p:cNvPr id="9" name="Rectangle 8"/>
          <p:cNvSpPr/>
          <p:nvPr/>
        </p:nvSpPr>
        <p:spPr>
          <a:xfrm>
            <a:off x="685800" y="1676400"/>
            <a:ext cx="7467600" cy="4524315"/>
          </a:xfrm>
          <a:prstGeom prst="rect">
            <a:avLst/>
          </a:prstGeom>
          <a:solidFill>
            <a:srgbClr val="FF0066">
              <a:alpha val="50000"/>
            </a:srgbClr>
          </a:solidFill>
        </p:spPr>
        <p:txBody>
          <a:bodyPr wrap="square">
            <a:spAutoFit/>
          </a:bodyPr>
          <a:lstStyle/>
          <a:p>
            <a:r>
              <a:rPr lang="en-US" dirty="0">
                <a:solidFill>
                  <a:schemeClr val="bg1"/>
                </a:solidFill>
              </a:rPr>
              <a:t>function [ Hp ] = Head( k, z, MW, T1, P1, P2 </a:t>
            </a:r>
            <a:r>
              <a:rPr lang="en-US" dirty="0" smtClean="0">
                <a:solidFill>
                  <a:schemeClr val="bg1"/>
                </a:solidFill>
              </a:rPr>
              <a:t>)</a:t>
            </a:r>
          </a:p>
          <a:p>
            <a:r>
              <a:rPr lang="en-US" dirty="0" smtClean="0">
                <a:solidFill>
                  <a:schemeClr val="bg1"/>
                </a:solidFill>
              </a:rPr>
              <a:t>%</a:t>
            </a:r>
            <a:r>
              <a:rPr lang="en-US" dirty="0">
                <a:solidFill>
                  <a:schemeClr val="bg1"/>
                </a:solidFill>
              </a:rPr>
              <a:t>Head: amount of energy required to elevate a fixed amount of gas from </a:t>
            </a:r>
            <a:r>
              <a:rPr lang="en-US" dirty="0" smtClean="0">
                <a:solidFill>
                  <a:schemeClr val="bg1"/>
                </a:solidFill>
              </a:rPr>
              <a:t>one</a:t>
            </a:r>
          </a:p>
          <a:p>
            <a:r>
              <a:rPr lang="en-US" dirty="0" smtClean="0">
                <a:solidFill>
                  <a:schemeClr val="bg1"/>
                </a:solidFill>
              </a:rPr>
              <a:t>%</a:t>
            </a:r>
            <a:r>
              <a:rPr lang="en-US" dirty="0">
                <a:solidFill>
                  <a:schemeClr val="bg1"/>
                </a:solidFill>
              </a:rPr>
              <a:t>pressure level to a higher pressure </a:t>
            </a:r>
            <a:r>
              <a:rPr lang="en-US" dirty="0" smtClean="0">
                <a:solidFill>
                  <a:schemeClr val="bg1"/>
                </a:solidFill>
              </a:rPr>
              <a:t>level</a:t>
            </a:r>
          </a:p>
          <a:p>
            <a:r>
              <a:rPr lang="en-US" dirty="0" smtClean="0">
                <a:solidFill>
                  <a:schemeClr val="bg1"/>
                </a:solidFill>
              </a:rPr>
              <a:t>%Input:</a:t>
            </a:r>
          </a:p>
          <a:p>
            <a:r>
              <a:rPr lang="en-US" dirty="0" smtClean="0">
                <a:solidFill>
                  <a:schemeClr val="bg1"/>
                </a:solidFill>
              </a:rPr>
              <a:t>%   </a:t>
            </a:r>
            <a:r>
              <a:rPr lang="en-US" dirty="0">
                <a:solidFill>
                  <a:schemeClr val="bg1"/>
                </a:solidFill>
              </a:rPr>
              <a:t>k = ratio of specific heats (Cp/Cv</a:t>
            </a:r>
            <a:r>
              <a:rPr lang="en-US" dirty="0" smtClean="0">
                <a:solidFill>
                  <a:schemeClr val="bg1"/>
                </a:solidFill>
              </a:rPr>
              <a:t>)</a:t>
            </a:r>
          </a:p>
          <a:p>
            <a:r>
              <a:rPr lang="en-US" dirty="0" smtClean="0">
                <a:solidFill>
                  <a:schemeClr val="bg1"/>
                </a:solidFill>
              </a:rPr>
              <a:t>%   </a:t>
            </a:r>
            <a:r>
              <a:rPr lang="en-US" dirty="0">
                <a:solidFill>
                  <a:schemeClr val="bg1"/>
                </a:solidFill>
              </a:rPr>
              <a:t>z = compressibility factor of the </a:t>
            </a:r>
            <a:r>
              <a:rPr lang="en-US" dirty="0" smtClean="0">
                <a:solidFill>
                  <a:schemeClr val="bg1"/>
                </a:solidFill>
              </a:rPr>
              <a:t>gas</a:t>
            </a:r>
          </a:p>
          <a:p>
            <a:r>
              <a:rPr lang="en-US" dirty="0" smtClean="0">
                <a:solidFill>
                  <a:schemeClr val="bg1"/>
                </a:solidFill>
              </a:rPr>
              <a:t>%   </a:t>
            </a:r>
            <a:r>
              <a:rPr lang="en-US" dirty="0">
                <a:solidFill>
                  <a:schemeClr val="bg1"/>
                </a:solidFill>
              </a:rPr>
              <a:t>MW = mole weight, used to calculate R, R = </a:t>
            </a:r>
            <a:r>
              <a:rPr lang="en-US" dirty="0" smtClean="0">
                <a:solidFill>
                  <a:schemeClr val="bg1"/>
                </a:solidFill>
              </a:rPr>
              <a:t>1545/MW</a:t>
            </a:r>
          </a:p>
          <a:p>
            <a:r>
              <a:rPr lang="en-US" dirty="0" smtClean="0">
                <a:solidFill>
                  <a:schemeClr val="bg1"/>
                </a:solidFill>
              </a:rPr>
              <a:t>%   </a:t>
            </a:r>
            <a:r>
              <a:rPr lang="en-US" dirty="0">
                <a:solidFill>
                  <a:schemeClr val="bg1"/>
                </a:solidFill>
              </a:rPr>
              <a:t>T1 = inlet temperature (degrees R</a:t>
            </a:r>
            <a:r>
              <a:rPr lang="en-US" dirty="0" smtClean="0">
                <a:solidFill>
                  <a:schemeClr val="bg1"/>
                </a:solidFill>
              </a:rPr>
              <a:t>)</a:t>
            </a:r>
          </a:p>
          <a:p>
            <a:r>
              <a:rPr lang="en-US" dirty="0" smtClean="0">
                <a:solidFill>
                  <a:schemeClr val="bg1"/>
                </a:solidFill>
              </a:rPr>
              <a:t>%   </a:t>
            </a:r>
            <a:r>
              <a:rPr lang="en-US" dirty="0">
                <a:solidFill>
                  <a:schemeClr val="bg1"/>
                </a:solidFill>
              </a:rPr>
              <a:t>P1 = inlet pressure (psia</a:t>
            </a:r>
            <a:r>
              <a:rPr lang="en-US" dirty="0" smtClean="0">
                <a:solidFill>
                  <a:schemeClr val="bg1"/>
                </a:solidFill>
              </a:rPr>
              <a:t>)</a:t>
            </a:r>
          </a:p>
          <a:p>
            <a:r>
              <a:rPr lang="en-US" dirty="0" smtClean="0">
                <a:solidFill>
                  <a:schemeClr val="bg1"/>
                </a:solidFill>
              </a:rPr>
              <a:t>%   </a:t>
            </a:r>
            <a:r>
              <a:rPr lang="en-US" dirty="0">
                <a:solidFill>
                  <a:schemeClr val="bg1"/>
                </a:solidFill>
              </a:rPr>
              <a:t>P2 = discharge pressure (psia</a:t>
            </a:r>
            <a:r>
              <a:rPr lang="en-US" dirty="0" smtClean="0">
                <a:solidFill>
                  <a:schemeClr val="bg1"/>
                </a:solidFill>
              </a:rPr>
              <a:t>)</a:t>
            </a:r>
          </a:p>
          <a:p>
            <a:r>
              <a:rPr lang="en-US" dirty="0" smtClean="0">
                <a:solidFill>
                  <a:schemeClr val="bg1"/>
                </a:solidFill>
              </a:rPr>
              <a:t>%Output:</a:t>
            </a:r>
          </a:p>
          <a:p>
            <a:r>
              <a:rPr lang="en-US" dirty="0" smtClean="0">
                <a:solidFill>
                  <a:schemeClr val="bg1"/>
                </a:solidFill>
              </a:rPr>
              <a:t>%   </a:t>
            </a:r>
            <a:r>
              <a:rPr lang="en-US" dirty="0">
                <a:solidFill>
                  <a:schemeClr val="bg1"/>
                </a:solidFill>
              </a:rPr>
              <a:t>Hp = </a:t>
            </a:r>
            <a:r>
              <a:rPr lang="en-US" dirty="0" smtClean="0">
                <a:solidFill>
                  <a:schemeClr val="bg1"/>
                </a:solidFill>
              </a:rPr>
              <a:t>Head</a:t>
            </a:r>
          </a:p>
          <a:p>
            <a:endParaRPr lang="en-US" dirty="0">
              <a:solidFill>
                <a:schemeClr val="bg1"/>
              </a:solidFill>
            </a:endParaRPr>
          </a:p>
          <a:p>
            <a:r>
              <a:rPr lang="en-US" dirty="0" smtClean="0">
                <a:solidFill>
                  <a:schemeClr val="bg1"/>
                </a:solidFill>
              </a:rPr>
              <a:t> </a:t>
            </a:r>
            <a:r>
              <a:rPr lang="en-US" dirty="0">
                <a:solidFill>
                  <a:schemeClr val="bg1"/>
                </a:solidFill>
              </a:rPr>
              <a:t>Hp = (k/(k-1))*z*T1*(1545/MW)*((P2/P1)^(k/(k-1))-1); </a:t>
            </a:r>
            <a:endParaRPr lang="en-US" dirty="0" smtClean="0">
              <a:solidFill>
                <a:schemeClr val="bg1"/>
              </a:solidFill>
            </a:endParaRPr>
          </a:p>
          <a:p>
            <a:endParaRPr lang="en-US" dirty="0">
              <a:solidFill>
                <a:schemeClr val="bg1"/>
              </a:solidFill>
            </a:endParaRPr>
          </a:p>
          <a:p>
            <a:r>
              <a:rPr lang="en-US" dirty="0" smtClean="0">
                <a:solidFill>
                  <a:schemeClr val="bg1"/>
                </a:solidFill>
              </a:rPr>
              <a:t>end</a:t>
            </a:r>
            <a:endParaRPr lang="en-US" dirty="0">
              <a:solidFill>
                <a:schemeClr val="bg1"/>
              </a:solidFill>
            </a:endParaRPr>
          </a:p>
        </p:txBody>
      </p:sp>
      <p:sp>
        <p:nvSpPr>
          <p:cNvPr id="10" name="Rectangle 9"/>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40</a:t>
            </a:r>
            <a:endParaRPr lang="en-US" sz="900" dirty="0"/>
          </a:p>
        </p:txBody>
      </p:sp>
      <p:sp>
        <p:nvSpPr>
          <p:cNvPr id="5" name="Rectangle 4"/>
          <p:cNvSpPr/>
          <p:nvPr/>
        </p:nvSpPr>
        <p:spPr>
          <a:xfrm>
            <a:off x="2133600" y="2645895"/>
            <a:ext cx="4572000" cy="2585323"/>
          </a:xfrm>
          <a:prstGeom prst="rect">
            <a:avLst/>
          </a:prstGeom>
          <a:solidFill>
            <a:srgbClr val="00B0F0"/>
          </a:solidFill>
        </p:spPr>
        <p:txBody>
          <a:bodyPr>
            <a:spAutoFit/>
          </a:bodyPr>
          <a:lstStyle/>
          <a:p>
            <a:r>
              <a:rPr lang="en-US" dirty="0"/>
              <a:t>&gt;&gt; % Checking Head Code.</a:t>
            </a:r>
          </a:p>
          <a:p>
            <a:r>
              <a:rPr lang="en-US" dirty="0"/>
              <a:t>&gt;&gt; </a:t>
            </a:r>
          </a:p>
          <a:p>
            <a:r>
              <a:rPr lang="en-US" dirty="0"/>
              <a:t>&gt;&gt; Head(1.4,0.95,50,80,45,50)</a:t>
            </a:r>
          </a:p>
          <a:p>
            <a:endParaRPr lang="en-US" dirty="0"/>
          </a:p>
          <a:p>
            <a:r>
              <a:rPr lang="en-US" dirty="0"/>
              <a:t>ans =</a:t>
            </a:r>
          </a:p>
          <a:p>
            <a:endParaRPr lang="en-US" dirty="0"/>
          </a:p>
          <a:p>
            <a:r>
              <a:rPr lang="en-US" dirty="0"/>
              <a:t>   3.6654e+03</a:t>
            </a:r>
          </a:p>
          <a:p>
            <a:endParaRPr lang="en-US" dirty="0"/>
          </a:p>
          <a:p>
            <a:r>
              <a:rPr lang="en-US" dirty="0"/>
              <a:t>&gt;&gt; </a:t>
            </a:r>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1106339" y="228600"/>
            <a:ext cx="6931321" cy="707886"/>
          </a:xfrm>
          <a:prstGeom prst="rect">
            <a:avLst/>
          </a:prstGeom>
        </p:spPr>
        <p:txBody>
          <a:bodyPr wrap="none">
            <a:spAutoFit/>
          </a:bodyPr>
          <a:lstStyle/>
          <a:p>
            <a:r>
              <a:rPr lang="en-US" sz="4000" dirty="0" smtClean="0">
                <a:solidFill>
                  <a:schemeClr val="bg1"/>
                </a:solidFill>
              </a:rPr>
              <a:t>Conclusion &amp; Recommendations</a:t>
            </a:r>
            <a:endParaRPr lang="en-US" sz="4000"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 y="1041400"/>
            <a:ext cx="4756826" cy="4140200"/>
          </a:xfrm>
          <a:prstGeom prst="rect">
            <a:avLst/>
          </a:prstGeom>
        </p:spPr>
      </p:pic>
      <p:sp>
        <p:nvSpPr>
          <p:cNvPr id="8" name="Rectangle 7"/>
          <p:cNvSpPr/>
          <p:nvPr/>
        </p:nvSpPr>
        <p:spPr>
          <a:xfrm>
            <a:off x="134566" y="5189415"/>
            <a:ext cx="4774660" cy="400110"/>
          </a:xfrm>
          <a:prstGeom prst="rect">
            <a:avLst/>
          </a:prstGeom>
        </p:spPr>
        <p:txBody>
          <a:bodyPr wrap="square">
            <a:spAutoFit/>
          </a:bodyPr>
          <a:lstStyle/>
          <a:p>
            <a:pPr algn="just"/>
            <a:r>
              <a:rPr lang="en-US" sz="1000" dirty="0">
                <a:solidFill>
                  <a:schemeClr val="bg1"/>
                </a:solidFill>
              </a:rPr>
              <a:t>Radially Split Multistage Compressor. 2012. Centrifugal-Compressor Types (Online Course). Coastal Training Technologies Corp. Web. 25 Nov. 2013.</a:t>
            </a:r>
          </a:p>
        </p:txBody>
      </p:sp>
      <p:sp>
        <p:nvSpPr>
          <p:cNvPr id="9" name="Rectangle 8"/>
          <p:cNvSpPr/>
          <p:nvPr/>
        </p:nvSpPr>
        <p:spPr>
          <a:xfrm>
            <a:off x="5105400" y="985665"/>
            <a:ext cx="3886200" cy="5324535"/>
          </a:xfrm>
          <a:prstGeom prst="rect">
            <a:avLst/>
          </a:prstGeom>
          <a:solidFill>
            <a:schemeClr val="accent3">
              <a:lumMod val="50000"/>
              <a:alpha val="65000"/>
            </a:schemeClr>
          </a:solidFill>
        </p:spPr>
        <p:txBody>
          <a:bodyPr wrap="square">
            <a:spAutoFit/>
          </a:bodyPr>
          <a:lstStyle/>
          <a:p>
            <a:pPr marL="285750" indent="-285750" algn="just">
              <a:buFont typeface="Arial" panose="020B0604020202020204" pitchFamily="34" charset="0"/>
              <a:buChar char="•"/>
            </a:pPr>
            <a:r>
              <a:rPr lang="en-US" sz="1700" dirty="0">
                <a:solidFill>
                  <a:schemeClr val="bg1"/>
                </a:solidFill>
              </a:rPr>
              <a:t>Numerical Methods simplify engineering problems and provide an efficient way to solve complicated equations</a:t>
            </a:r>
            <a:r>
              <a:rPr lang="en-US" sz="1700" dirty="0" smtClean="0">
                <a:solidFill>
                  <a:schemeClr val="bg1"/>
                </a:solidFill>
              </a:rPr>
              <a:t>.</a:t>
            </a:r>
          </a:p>
          <a:p>
            <a:pPr marL="285750" indent="-285750" algn="just">
              <a:buFont typeface="Arial" panose="020B0604020202020204" pitchFamily="34" charset="0"/>
              <a:buChar char="•"/>
            </a:pPr>
            <a:r>
              <a:rPr lang="en-US" sz="1700" dirty="0" smtClean="0">
                <a:solidFill>
                  <a:schemeClr val="bg1"/>
                </a:solidFill>
              </a:rPr>
              <a:t>Problems </a:t>
            </a:r>
            <a:r>
              <a:rPr lang="en-US" sz="1700" dirty="0">
                <a:solidFill>
                  <a:schemeClr val="bg1"/>
                </a:solidFill>
              </a:rPr>
              <a:t>involving centrifugal compressors can quickly become too difficult to do by hand, and using programs such as Matlab or Excel can provide solutions to originally unsolvable problems</a:t>
            </a:r>
            <a:r>
              <a:rPr lang="en-US" sz="1700" dirty="0" smtClean="0">
                <a:solidFill>
                  <a:schemeClr val="bg1"/>
                </a:solidFill>
              </a:rPr>
              <a:t>.</a:t>
            </a:r>
          </a:p>
          <a:p>
            <a:pPr marL="285750" indent="-285750" algn="just">
              <a:buFont typeface="Arial" panose="020B0604020202020204" pitchFamily="34" charset="0"/>
              <a:buChar char="•"/>
            </a:pPr>
            <a:r>
              <a:rPr lang="en-US" sz="1700" dirty="0" smtClean="0">
                <a:solidFill>
                  <a:schemeClr val="bg1"/>
                </a:solidFill>
              </a:rPr>
              <a:t>The </a:t>
            </a:r>
            <a:r>
              <a:rPr lang="en-US" sz="1700" dirty="0">
                <a:solidFill>
                  <a:schemeClr val="bg1"/>
                </a:solidFill>
              </a:rPr>
              <a:t>various research papers provided a lot of data, and by utilizing computer programs and techniques learned in class, the data was simplified, verified, and reproduced</a:t>
            </a:r>
            <a:r>
              <a:rPr lang="en-US" sz="1700" dirty="0" smtClean="0">
                <a:solidFill>
                  <a:schemeClr val="bg1"/>
                </a:solidFill>
              </a:rPr>
              <a:t>.</a:t>
            </a:r>
          </a:p>
          <a:p>
            <a:pPr marL="285750" indent="-285750" algn="just">
              <a:buFont typeface="Arial" panose="020B0604020202020204" pitchFamily="34" charset="0"/>
              <a:buChar char="•"/>
            </a:pPr>
            <a:r>
              <a:rPr lang="en-US" sz="1700" dirty="0" smtClean="0">
                <a:solidFill>
                  <a:schemeClr val="bg1"/>
                </a:solidFill>
              </a:rPr>
              <a:t>For </a:t>
            </a:r>
            <a:r>
              <a:rPr lang="en-US" sz="1700" dirty="0">
                <a:solidFill>
                  <a:schemeClr val="bg1"/>
                </a:solidFill>
              </a:rPr>
              <a:t>future improvement, researchers using Centrifugal Compressors should have a standardized method of recording and presenting data in order to verify known equations.</a:t>
            </a:r>
          </a:p>
        </p:txBody>
      </p:sp>
      <p:sp>
        <p:nvSpPr>
          <p:cNvPr id="10" name="Rectangle 9"/>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41</a:t>
            </a:r>
            <a:endParaRPr lang="en-US" sz="900" dirty="0"/>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3335603" y="206514"/>
            <a:ext cx="2472793" cy="707886"/>
          </a:xfrm>
          <a:prstGeom prst="rect">
            <a:avLst/>
          </a:prstGeom>
          <a:noFill/>
        </p:spPr>
        <p:txBody>
          <a:bodyPr wrap="none" rtlCol="0">
            <a:spAutoFit/>
          </a:bodyPr>
          <a:lstStyle/>
          <a:p>
            <a:r>
              <a:rPr lang="en-US" sz="4000" dirty="0" smtClean="0">
                <a:solidFill>
                  <a:schemeClr val="bg1"/>
                </a:solidFill>
              </a:rPr>
              <a:t>References</a:t>
            </a:r>
            <a:endParaRPr lang="en-US" sz="4000" dirty="0">
              <a:solidFill>
                <a:schemeClr val="bg1"/>
              </a:solidFill>
            </a:endParaRPr>
          </a:p>
        </p:txBody>
      </p:sp>
      <p:sp>
        <p:nvSpPr>
          <p:cNvPr id="6" name="TextBox 5"/>
          <p:cNvSpPr txBox="1"/>
          <p:nvPr/>
        </p:nvSpPr>
        <p:spPr>
          <a:xfrm>
            <a:off x="0" y="914400"/>
            <a:ext cx="9144000" cy="5478423"/>
          </a:xfrm>
          <a:prstGeom prst="rect">
            <a:avLst/>
          </a:prstGeom>
          <a:solidFill>
            <a:schemeClr val="tx1">
              <a:alpha val="50000"/>
            </a:schemeClr>
          </a:solidFill>
        </p:spPr>
        <p:txBody>
          <a:bodyPr wrap="square" rtlCol="0">
            <a:spAutoFit/>
          </a:bodyPr>
          <a:lstStyle/>
          <a:p>
            <a:pPr marL="285750" indent="-285750">
              <a:buFont typeface="Arial" panose="020B0604020202020204" pitchFamily="34" charset="0"/>
              <a:buChar char="•"/>
            </a:pPr>
            <a:r>
              <a:rPr lang="en-US" sz="1000" dirty="0">
                <a:solidFill>
                  <a:schemeClr val="bg1"/>
                </a:solidFill>
              </a:rPr>
              <a:t>Sorokes, James M. "Selecting a Centrifugal Compressor." AIChE, June 2013. Web. 17 Nov. 2013</a:t>
            </a:r>
            <a:r>
              <a:rPr lang="en-US" sz="1000" dirty="0" smtClean="0">
                <a:solidFill>
                  <a:schemeClr val="bg1"/>
                </a:solidFill>
              </a:rPr>
              <a:t>.</a:t>
            </a:r>
          </a:p>
          <a:p>
            <a:pPr marL="285750" indent="-285750">
              <a:buFont typeface="Arial" panose="020B0604020202020204" pitchFamily="34" charset="0"/>
              <a:buChar char="•"/>
            </a:pPr>
            <a:r>
              <a:rPr lang="en-US" sz="1000" dirty="0" smtClean="0">
                <a:solidFill>
                  <a:schemeClr val="bg1"/>
                </a:solidFill>
              </a:rPr>
              <a:t>Dunn</a:t>
            </a:r>
            <a:r>
              <a:rPr lang="en-US" sz="1000" dirty="0">
                <a:solidFill>
                  <a:schemeClr val="bg1"/>
                </a:solidFill>
              </a:rPr>
              <a:t>, D. J. "Fluid Mechanics Tutorial No. 8B." FreeStudy, n.d. Web. 17 Nov. 2013</a:t>
            </a:r>
            <a:r>
              <a:rPr lang="en-US" sz="1000" dirty="0" smtClean="0">
                <a:solidFill>
                  <a:schemeClr val="bg1"/>
                </a:solidFill>
              </a:rPr>
              <a:t>.</a:t>
            </a:r>
          </a:p>
          <a:p>
            <a:pPr marL="285750" indent="-285750">
              <a:buFont typeface="Arial" panose="020B0604020202020204" pitchFamily="34" charset="0"/>
              <a:buChar char="•"/>
            </a:pPr>
            <a:r>
              <a:rPr lang="en-US" sz="1000" dirty="0" smtClean="0">
                <a:solidFill>
                  <a:schemeClr val="bg1"/>
                </a:solidFill>
              </a:rPr>
              <a:t>Shah</a:t>
            </a:r>
            <a:r>
              <a:rPr lang="en-US" sz="1000" dirty="0">
                <a:solidFill>
                  <a:schemeClr val="bg1"/>
                </a:solidFill>
              </a:rPr>
              <a:t>, Shreekant, and John Bartos. "Confirming Centrifugal Compressor Aerodynamic Performance Using Limited Test Data Combined With Computational Fluid Dynamic Techniques." Web. 17 Nov. 2013</a:t>
            </a:r>
            <a:r>
              <a:rPr lang="en-US" sz="1000" dirty="0" smtClean="0">
                <a:solidFill>
                  <a:schemeClr val="bg1"/>
                </a:solidFill>
              </a:rPr>
              <a:t>.</a:t>
            </a:r>
          </a:p>
          <a:p>
            <a:pPr marL="285750" indent="-285750">
              <a:buFont typeface="Arial" panose="020B0604020202020204" pitchFamily="34" charset="0"/>
              <a:buChar char="•"/>
            </a:pPr>
            <a:r>
              <a:rPr lang="en-US" sz="1000" dirty="0" smtClean="0">
                <a:solidFill>
                  <a:schemeClr val="bg1"/>
                </a:solidFill>
              </a:rPr>
              <a:t>Moore</a:t>
            </a:r>
            <a:r>
              <a:rPr lang="en-US" sz="1000" dirty="0">
                <a:solidFill>
                  <a:schemeClr val="bg1"/>
                </a:solidFill>
              </a:rPr>
              <a:t>, J. J., Augusto Garcia-Hernandez, Matthew Blieske, Rainer Kurz, and Klaus Brun. "Transient Surge Measurements of a Centrifugal Compressor Station During Emergency Shutdowns." Web. 17 Nov. 2013</a:t>
            </a:r>
            <a:r>
              <a:rPr lang="en-US" sz="1000" dirty="0" smtClean="0">
                <a:solidFill>
                  <a:schemeClr val="bg1"/>
                </a:solidFill>
              </a:rPr>
              <a:t>.</a:t>
            </a:r>
          </a:p>
          <a:p>
            <a:pPr marL="285750" indent="-285750">
              <a:buFont typeface="Arial" panose="020B0604020202020204" pitchFamily="34" charset="0"/>
              <a:buChar char="•"/>
            </a:pPr>
            <a:r>
              <a:rPr lang="en-US" sz="1000" dirty="0" smtClean="0">
                <a:solidFill>
                  <a:schemeClr val="bg1"/>
                </a:solidFill>
              </a:rPr>
              <a:t>Abouteeet. ”CENTRIFUGAL COMPRESSORNPOS.AVI.” Online video clip. YouTube. Youtube, 16 Apr. 2010. Web. 25 Nov. 2013. </a:t>
            </a:r>
          </a:p>
          <a:p>
            <a:pPr marL="285750" indent="-285750">
              <a:buFont typeface="Arial" panose="020B0604020202020204" pitchFamily="34" charset="0"/>
              <a:buChar char="•"/>
            </a:pPr>
            <a:r>
              <a:rPr lang="en-US" sz="1000" dirty="0" smtClean="0">
                <a:solidFill>
                  <a:schemeClr val="bg1"/>
                </a:solidFill>
              </a:rPr>
              <a:t>Efficient </a:t>
            </a:r>
            <a:r>
              <a:rPr lang="en-US" sz="1000" dirty="0">
                <a:solidFill>
                  <a:schemeClr val="bg1"/>
                </a:solidFill>
              </a:rPr>
              <a:t>frictionless centrifugal compressor. 2011. Centrifugal Compressor Central Chillers. Thermal Care. Web. 25 Nov. 2013</a:t>
            </a:r>
            <a:r>
              <a:rPr lang="en-US" sz="1000" dirty="0" smtClean="0">
                <a:solidFill>
                  <a:schemeClr val="bg1"/>
                </a:solidFill>
              </a:rPr>
              <a:t>.</a:t>
            </a:r>
          </a:p>
          <a:p>
            <a:pPr lvl="1"/>
            <a:r>
              <a:rPr lang="en-US" sz="1000" dirty="0" smtClean="0">
                <a:solidFill>
                  <a:schemeClr val="bg1"/>
                </a:solidFill>
              </a:rPr>
              <a:t>	&lt;http</a:t>
            </a:r>
            <a:r>
              <a:rPr lang="en-US" sz="1000" dirty="0">
                <a:solidFill>
                  <a:schemeClr val="bg1"/>
                </a:solidFill>
              </a:rPr>
              <a:t>://</a:t>
            </a:r>
            <a:r>
              <a:rPr lang="en-US" sz="1000" dirty="0" smtClean="0">
                <a:solidFill>
                  <a:schemeClr val="bg1"/>
                </a:solidFill>
              </a:rPr>
              <a:t>www.thermalcare.com/central-chillers/tc-series-central-chillers.php&gt;</a:t>
            </a:r>
          </a:p>
          <a:p>
            <a:pPr marL="285750" indent="-285750">
              <a:buFont typeface="Arial" panose="020B0604020202020204" pitchFamily="34" charset="0"/>
              <a:buChar char="•"/>
            </a:pPr>
            <a:r>
              <a:rPr lang="en-US" sz="1000" dirty="0" smtClean="0">
                <a:solidFill>
                  <a:schemeClr val="bg1"/>
                </a:solidFill>
              </a:rPr>
              <a:t>Centrifugal </a:t>
            </a:r>
            <a:r>
              <a:rPr lang="en-US" sz="1000" dirty="0">
                <a:solidFill>
                  <a:schemeClr val="bg1"/>
                </a:solidFill>
              </a:rPr>
              <a:t>compressor multistage axial type. 2009. Oil Free Air. Pneumotech Inc. Web. 25 Nov. </a:t>
            </a:r>
            <a:r>
              <a:rPr lang="en-US" sz="1000" dirty="0" smtClean="0">
                <a:solidFill>
                  <a:schemeClr val="bg1"/>
                </a:solidFill>
              </a:rPr>
              <a:t>2013.</a:t>
            </a:r>
          </a:p>
          <a:p>
            <a:r>
              <a:rPr lang="en-US" sz="1000" dirty="0" smtClean="0">
                <a:solidFill>
                  <a:schemeClr val="bg1"/>
                </a:solidFill>
              </a:rPr>
              <a:t>	&lt;http</a:t>
            </a:r>
            <a:r>
              <a:rPr lang="en-US" sz="1000" dirty="0">
                <a:solidFill>
                  <a:schemeClr val="bg1"/>
                </a:solidFill>
              </a:rPr>
              <a:t>://</a:t>
            </a:r>
            <a:r>
              <a:rPr lang="en-US" sz="1000" dirty="0" smtClean="0">
                <a:solidFill>
                  <a:schemeClr val="bg1"/>
                </a:solidFill>
              </a:rPr>
              <a:t>www.pneumotech.net/oil_free.htm&gt;</a:t>
            </a:r>
          </a:p>
          <a:p>
            <a:pPr marL="285750" indent="-285750">
              <a:buFont typeface="Arial" panose="020B0604020202020204" pitchFamily="34" charset="0"/>
              <a:buChar char="•"/>
            </a:pPr>
            <a:r>
              <a:rPr lang="en-US" sz="1000" dirty="0">
                <a:solidFill>
                  <a:schemeClr val="bg1"/>
                </a:solidFill>
              </a:rPr>
              <a:t>Turbocharger. 2012. Want to increase engine power &amp; efficiency apply turbocharger. Innovatize. Web. 25 Nov. 2013.</a:t>
            </a:r>
          </a:p>
          <a:p>
            <a:r>
              <a:rPr lang="en-US" sz="1000" dirty="0">
                <a:solidFill>
                  <a:schemeClr val="bg1"/>
                </a:solidFill>
              </a:rPr>
              <a:t>	&lt;http://</a:t>
            </a:r>
            <a:r>
              <a:rPr lang="en-US" sz="1000" dirty="0" smtClean="0">
                <a:solidFill>
                  <a:schemeClr val="bg1"/>
                </a:solidFill>
              </a:rPr>
              <a:t>innovatize.blogspot.com/2012/01/want-to-increase-engine-power.html</a:t>
            </a:r>
            <a:r>
              <a:rPr lang="en-US" sz="1000" dirty="0">
                <a:solidFill>
                  <a:schemeClr val="bg1"/>
                </a:solidFill>
              </a:rPr>
              <a:t>&gt;</a:t>
            </a:r>
          </a:p>
          <a:p>
            <a:pPr marL="285750" indent="-285750">
              <a:buFont typeface="Arial" panose="020B0604020202020204" pitchFamily="34" charset="0"/>
              <a:buChar char="•"/>
            </a:pPr>
            <a:r>
              <a:rPr lang="en-US" sz="1000" dirty="0">
                <a:solidFill>
                  <a:schemeClr val="bg1"/>
                </a:solidFill>
              </a:rPr>
              <a:t>BCL Series Centrifugal Compressor. 2009. BCL-Vertical Split Casing Series. V-FLO Group of Companies. Web. 25 Nov. 2013.</a:t>
            </a:r>
          </a:p>
          <a:p>
            <a:r>
              <a:rPr lang="en-US" sz="1000" dirty="0">
                <a:solidFill>
                  <a:schemeClr val="bg1"/>
                </a:solidFill>
              </a:rPr>
              <a:t>	&lt;http://www.v-flo.com/Products/GoodShow-188.aspx&gt;</a:t>
            </a:r>
          </a:p>
          <a:p>
            <a:pPr marL="285750" indent="-285750">
              <a:buFont typeface="Arial" panose="020B0604020202020204" pitchFamily="34" charset="0"/>
              <a:buChar char="•"/>
            </a:pPr>
            <a:r>
              <a:rPr lang="en-US" sz="1000" dirty="0">
                <a:solidFill>
                  <a:schemeClr val="bg1"/>
                </a:solidFill>
              </a:rPr>
              <a:t>Single Shaft and Overhung Centrifugal Compressors. Kobelco. Web. 28 Nov. 2013.</a:t>
            </a:r>
          </a:p>
          <a:p>
            <a:pPr lvl="1"/>
            <a:r>
              <a:rPr lang="en-US" sz="1000" dirty="0">
                <a:solidFill>
                  <a:schemeClr val="bg1"/>
                </a:solidFill>
              </a:rPr>
              <a:t>	&lt;http://</a:t>
            </a:r>
            <a:r>
              <a:rPr lang="en-US" sz="1000" dirty="0" smtClean="0">
                <a:solidFill>
                  <a:schemeClr val="bg1"/>
                </a:solidFill>
              </a:rPr>
              <a:t>kobelcocompressors.com/index.php/single_shaft_and_overhung_centrifugal_compressors</a:t>
            </a:r>
            <a:r>
              <a:rPr lang="en-US" sz="1000" dirty="0">
                <a:solidFill>
                  <a:schemeClr val="bg1"/>
                </a:solidFill>
              </a:rPr>
              <a:t>/&gt;</a:t>
            </a:r>
          </a:p>
          <a:p>
            <a:pPr marL="285750" indent="-285750">
              <a:buFont typeface="Arial" panose="020B0604020202020204" pitchFamily="34" charset="0"/>
              <a:buChar char="•"/>
            </a:pPr>
            <a:r>
              <a:rPr lang="en-US" sz="1000" dirty="0">
                <a:solidFill>
                  <a:schemeClr val="bg1"/>
                </a:solidFill>
              </a:rPr>
              <a:t>How Does A Centrifugal Compressor Work? 2013. Inside the DATUM Compressor. Dresse-Rand. Web. 25 Nov. 2013.</a:t>
            </a:r>
          </a:p>
          <a:p>
            <a:r>
              <a:rPr lang="en-US" sz="1000" dirty="0">
                <a:solidFill>
                  <a:schemeClr val="bg1"/>
                </a:solidFill>
              </a:rPr>
              <a:t>	&lt;http://datum.dresser-rand.com/inside-the-datum-compressor.php&gt;</a:t>
            </a:r>
          </a:p>
          <a:p>
            <a:pPr marL="285750" indent="-285750">
              <a:buFont typeface="Arial" panose="020B0604020202020204" pitchFamily="34" charset="0"/>
              <a:buChar char="•"/>
            </a:pPr>
            <a:r>
              <a:rPr lang="en-US" sz="1000" dirty="0">
                <a:solidFill>
                  <a:schemeClr val="bg1"/>
                </a:solidFill>
              </a:rPr>
              <a:t>Centrifugal Compressor. 2013. Compressors. Wiki-ref. Web. 25 Nov. 2013.</a:t>
            </a:r>
          </a:p>
          <a:p>
            <a:pPr lvl="2"/>
            <a:r>
              <a:rPr lang="en-US" sz="1000" dirty="0" smtClean="0">
                <a:solidFill>
                  <a:schemeClr val="bg1"/>
                </a:solidFill>
              </a:rPr>
              <a:t>&lt;http</a:t>
            </a:r>
            <a:r>
              <a:rPr lang="en-US" sz="1000" dirty="0">
                <a:solidFill>
                  <a:schemeClr val="bg1"/>
                </a:solidFill>
              </a:rPr>
              <a:t>://</a:t>
            </a:r>
            <a:r>
              <a:rPr lang="en-US" sz="1000" dirty="0" smtClean="0">
                <a:solidFill>
                  <a:schemeClr val="bg1"/>
                </a:solidFill>
              </a:rPr>
              <a:t>www.ref-wiki.com/technical-information/145-compressors/31774-compressors.html&gt;</a:t>
            </a:r>
          </a:p>
          <a:p>
            <a:pPr marL="285750" indent="-285750">
              <a:buFont typeface="Arial" panose="020B0604020202020204" pitchFamily="34" charset="0"/>
              <a:buChar char="•"/>
            </a:pPr>
            <a:r>
              <a:rPr lang="en-US" sz="1000" dirty="0">
                <a:solidFill>
                  <a:schemeClr val="bg1"/>
                </a:solidFill>
              </a:rPr>
              <a:t>Partial view of the AM01's motor bucket, showing the unshrouded impeller, vaneless diffuser and vaned diffuser. 2011. Concepts NREC software blows holes in conventional fan design. Desktop Engineering. Web. 25 Nov. 2013.</a:t>
            </a:r>
          </a:p>
          <a:p>
            <a:pPr lvl="1"/>
            <a:r>
              <a:rPr lang="en-US" sz="1000" dirty="0">
                <a:solidFill>
                  <a:schemeClr val="bg1"/>
                </a:solidFill>
              </a:rPr>
              <a:t>	&lt;http://www.deskeng.com/articles/aabbmk.htm&gt;</a:t>
            </a:r>
          </a:p>
          <a:p>
            <a:pPr marL="285750" indent="-285750">
              <a:buFont typeface="Arial" panose="020B0604020202020204" pitchFamily="34" charset="0"/>
              <a:buChar char="•"/>
            </a:pPr>
            <a:r>
              <a:rPr lang="en-US" sz="1000" dirty="0">
                <a:solidFill>
                  <a:schemeClr val="bg1"/>
                </a:solidFill>
              </a:rPr>
              <a:t>Shrouded impeller. n.d. Impeller/Blisks. Prawest. Web. 25 Nov. 2013.</a:t>
            </a:r>
          </a:p>
          <a:p>
            <a:r>
              <a:rPr lang="en-US" sz="1000" dirty="0">
                <a:solidFill>
                  <a:schemeClr val="bg1"/>
                </a:solidFill>
              </a:rPr>
              <a:t>	&lt;http://www.praewest.com/impeller_blisks.html&gt;</a:t>
            </a:r>
          </a:p>
          <a:p>
            <a:pPr marL="285750" indent="-285750">
              <a:buFont typeface="Arial" panose="020B0604020202020204" pitchFamily="34" charset="0"/>
              <a:buChar char="•"/>
            </a:pPr>
            <a:r>
              <a:rPr lang="en-US" sz="1000" dirty="0">
                <a:solidFill>
                  <a:schemeClr val="bg1"/>
                </a:solidFill>
              </a:rPr>
              <a:t>Centrifugal Compressor diagram. 2010. Different Types of Air Compressors-2. Bright Hub Engineering. Web. 25 Nov. 2013.</a:t>
            </a:r>
          </a:p>
          <a:p>
            <a:r>
              <a:rPr lang="en-US" sz="1000" dirty="0">
                <a:solidFill>
                  <a:schemeClr val="bg1"/>
                </a:solidFill>
              </a:rPr>
              <a:t>	&lt;http://</a:t>
            </a:r>
            <a:r>
              <a:rPr lang="en-US" sz="1000" dirty="0" smtClean="0">
                <a:solidFill>
                  <a:schemeClr val="bg1"/>
                </a:solidFill>
              </a:rPr>
              <a:t>www.brighthubengineering.com/hvac/65033-different-types-of-air-compressors-part-two</a:t>
            </a:r>
            <a:r>
              <a:rPr lang="en-US" sz="1000" dirty="0">
                <a:solidFill>
                  <a:schemeClr val="bg1"/>
                </a:solidFill>
              </a:rPr>
              <a:t>/#imgn_0&gt;</a:t>
            </a:r>
          </a:p>
          <a:p>
            <a:pPr marL="285750" indent="-285750">
              <a:buFont typeface="Arial" panose="020B0604020202020204" pitchFamily="34" charset="0"/>
              <a:buChar char="•"/>
            </a:pPr>
            <a:r>
              <a:rPr lang="en-US" sz="1000" dirty="0">
                <a:solidFill>
                  <a:schemeClr val="bg1"/>
                </a:solidFill>
              </a:rPr>
              <a:t>Straight-through centrifugal compressor cross-sectoin. 2013. Centrifugal Compressor. PretoWiki. Web. 25 Nov. 2013.</a:t>
            </a:r>
          </a:p>
          <a:p>
            <a:r>
              <a:rPr lang="en-US" sz="1000" dirty="0">
                <a:solidFill>
                  <a:schemeClr val="bg1"/>
                </a:solidFill>
              </a:rPr>
              <a:t>	&lt;http://petrowiki.org/Centrifugal_compressor&gt;</a:t>
            </a:r>
          </a:p>
          <a:p>
            <a:pPr marL="285750" indent="-285750">
              <a:buFont typeface="Arial" panose="020B0604020202020204" pitchFamily="34" charset="0"/>
              <a:buChar char="•"/>
            </a:pPr>
            <a:r>
              <a:rPr lang="en-US" sz="1000" dirty="0">
                <a:solidFill>
                  <a:schemeClr val="bg1"/>
                </a:solidFill>
              </a:rPr>
              <a:t>Back-to-back centrifugal compressor. 2013. Centrifugal Compressor. PretoWiki. Web. 25 Nov. 2013.</a:t>
            </a:r>
          </a:p>
          <a:p>
            <a:r>
              <a:rPr lang="en-US" sz="1000" dirty="0">
                <a:solidFill>
                  <a:schemeClr val="bg1"/>
                </a:solidFill>
              </a:rPr>
              <a:t>	&lt;http://petrowiki.org/Centrifugal_compressor&gt;</a:t>
            </a:r>
          </a:p>
          <a:p>
            <a:pPr marL="285750" indent="-285750">
              <a:buFont typeface="Arial" panose="020B0604020202020204" pitchFamily="34" charset="0"/>
              <a:buChar char="•"/>
            </a:pPr>
            <a:r>
              <a:rPr lang="en-US" sz="1000" dirty="0">
                <a:solidFill>
                  <a:schemeClr val="bg1"/>
                </a:solidFill>
              </a:rPr>
              <a:t>Integrally geared centrifugal compressor. n.d. Sundyne. Web. 25 Nov. 2013.</a:t>
            </a:r>
          </a:p>
          <a:p>
            <a:r>
              <a:rPr lang="en-US" sz="1000" dirty="0">
                <a:solidFill>
                  <a:schemeClr val="bg1"/>
                </a:solidFill>
              </a:rPr>
              <a:t>	&lt;link not available</a:t>
            </a:r>
            <a:r>
              <a:rPr lang="en-US" sz="1000" dirty="0" smtClean="0">
                <a:solidFill>
                  <a:schemeClr val="bg1"/>
                </a:solidFill>
              </a:rPr>
              <a:t>&gt;</a:t>
            </a:r>
            <a:endParaRPr lang="en-US" sz="1000" dirty="0">
              <a:solidFill>
                <a:schemeClr val="bg1"/>
              </a:solidFill>
            </a:endParaRPr>
          </a:p>
        </p:txBody>
      </p:sp>
      <p:sp>
        <p:nvSpPr>
          <p:cNvPr id="7" name="Rectangle 6"/>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42</a:t>
            </a:r>
            <a:endParaRPr lang="en-US" sz="900" dirty="0"/>
          </a:p>
        </p:txBody>
      </p:sp>
    </p:spTree>
    <p:extLst>
      <p:ext uri="{BB962C8B-B14F-4D97-AF65-F5344CB8AC3E}">
        <p14:creationId xmlns:p14="http://schemas.microsoft.com/office/powerpoint/2010/main" xmlns="" val="23484624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0" y="1012686"/>
            <a:ext cx="9144000" cy="2862322"/>
          </a:xfrm>
          <a:prstGeom prst="rect">
            <a:avLst/>
          </a:prstGeom>
          <a:solidFill>
            <a:schemeClr val="tx1">
              <a:alpha val="50000"/>
            </a:schemeClr>
          </a:solidFill>
        </p:spPr>
        <p:txBody>
          <a:bodyPr wrap="square">
            <a:spAutoFit/>
          </a:bodyPr>
          <a:lstStyle/>
          <a:p>
            <a:pPr marL="285750" indent="-285750">
              <a:buFont typeface="Arial" panose="020B0604020202020204" pitchFamily="34" charset="0"/>
              <a:buChar char="•"/>
            </a:pPr>
            <a:r>
              <a:rPr lang="en-US" sz="1000" dirty="0">
                <a:solidFill>
                  <a:schemeClr val="bg1"/>
                </a:solidFill>
              </a:rPr>
              <a:t>Ancillary bearings. 2013. Centrifugal Compressors with Magnetic Bearings. Hitachi. Web. 25 Nov. 2013.</a:t>
            </a:r>
          </a:p>
          <a:p>
            <a:pPr lvl="1"/>
            <a:r>
              <a:rPr lang="en-US" sz="1000" dirty="0">
                <a:solidFill>
                  <a:schemeClr val="bg1"/>
                </a:solidFill>
              </a:rPr>
              <a:t>	&lt;http://www.hitachi-pt.com/products/si/compressor/radial/magnetic.html&gt;</a:t>
            </a:r>
          </a:p>
          <a:p>
            <a:pPr marL="285750" indent="-285750">
              <a:buFont typeface="Arial" panose="020B0604020202020204" pitchFamily="34" charset="0"/>
              <a:buChar char="•"/>
            </a:pPr>
            <a:r>
              <a:rPr lang="en-US" sz="1000" dirty="0">
                <a:solidFill>
                  <a:schemeClr val="bg1"/>
                </a:solidFill>
              </a:rPr>
              <a:t>Atlas Copco's GT Series. 2013. Integrally geared centrifugal compressors for gas and air applications. Atlas Copco. Web. 25 Nov. 2013.</a:t>
            </a:r>
          </a:p>
          <a:p>
            <a:pPr lvl="2"/>
            <a:r>
              <a:rPr lang="en-US" sz="1000" dirty="0">
                <a:solidFill>
                  <a:schemeClr val="bg1"/>
                </a:solidFill>
              </a:rPr>
              <a:t>&lt;http://www.atlascopco.us/usus/products/Product.aspx?id=1521439&amp;productgroupid=1401256&gt;</a:t>
            </a:r>
          </a:p>
          <a:p>
            <a:pPr marL="285750" indent="-285750">
              <a:buFont typeface="Arial" panose="020B0604020202020204" pitchFamily="34" charset="0"/>
              <a:buChar char="•"/>
            </a:pPr>
            <a:r>
              <a:rPr lang="en-US" sz="1000" dirty="0">
                <a:solidFill>
                  <a:schemeClr val="bg1"/>
                </a:solidFill>
              </a:rPr>
              <a:t>Centrifugal-Compressor Surge. 2012. Centrifugal-Compressor Surge (Online Course). Coastal Training Technologies Corp. Web. 25 Nov. 2013.</a:t>
            </a:r>
          </a:p>
          <a:p>
            <a:r>
              <a:rPr lang="en-US" sz="1000" dirty="0">
                <a:solidFill>
                  <a:schemeClr val="bg1"/>
                </a:solidFill>
              </a:rPr>
              <a:t>	&lt;http://ecom.training.dupont.com/TWB002-INT-ENG(CoastalU)/</a:t>
            </a:r>
            <a:r>
              <a:rPr lang="en-US" sz="1000" dirty="0" smtClean="0">
                <a:solidFill>
                  <a:schemeClr val="bg1"/>
                </a:solidFill>
              </a:rPr>
              <a:t>IS(Dresser-Rand%C2%AE</a:t>
            </a:r>
            <a:r>
              <a:rPr lang="en-US" sz="1000" dirty="0">
                <a:solidFill>
                  <a:schemeClr val="bg1"/>
                </a:solidFill>
              </a:rPr>
              <a:t>)/en-US/ProductDetails_us/Centrifugal8211Compressor-	training.aspx&gt;</a:t>
            </a:r>
          </a:p>
          <a:p>
            <a:pPr marL="285750" indent="-285750">
              <a:buFont typeface="Arial" panose="020B0604020202020204" pitchFamily="34" charset="0"/>
              <a:buChar char="•"/>
            </a:pPr>
            <a:r>
              <a:rPr lang="en-US" sz="1000" dirty="0">
                <a:solidFill>
                  <a:schemeClr val="bg1"/>
                </a:solidFill>
              </a:rPr>
              <a:t>Centrifugal Compressor. n.d. The Mc Nally Institute. Web. 25 Nov. 2013.</a:t>
            </a:r>
          </a:p>
          <a:p>
            <a:r>
              <a:rPr lang="en-US" sz="1000" dirty="0">
                <a:solidFill>
                  <a:schemeClr val="bg1"/>
                </a:solidFill>
              </a:rPr>
              <a:t>	</a:t>
            </a:r>
            <a:r>
              <a:rPr lang="en-US" sz="1000" dirty="0" smtClean="0">
                <a:solidFill>
                  <a:schemeClr val="bg1"/>
                </a:solidFill>
              </a:rPr>
              <a:t>&lt;http</a:t>
            </a:r>
            <a:r>
              <a:rPr lang="en-US" sz="1000" dirty="0">
                <a:solidFill>
                  <a:schemeClr val="bg1"/>
                </a:solidFill>
              </a:rPr>
              <a:t>://www.pumpfundamentals.com/pump_glossary.htm</a:t>
            </a:r>
            <a:r>
              <a:rPr lang="en-US" sz="1000" dirty="0" smtClean="0">
                <a:solidFill>
                  <a:schemeClr val="bg1"/>
                </a:solidFill>
              </a:rPr>
              <a:t>.&gt;</a:t>
            </a:r>
            <a:endParaRPr lang="en-US" sz="1000" dirty="0">
              <a:solidFill>
                <a:schemeClr val="bg1"/>
              </a:solidFill>
            </a:endParaRPr>
          </a:p>
          <a:p>
            <a:pPr marL="285750" indent="-285750">
              <a:buFont typeface="Arial" panose="020B0604020202020204" pitchFamily="34" charset="0"/>
              <a:buChar char="•"/>
            </a:pPr>
            <a:r>
              <a:rPr lang="en-US" sz="1000" dirty="0">
                <a:solidFill>
                  <a:schemeClr val="bg1"/>
                </a:solidFill>
              </a:rPr>
              <a:t>Radially Split Multistage Compressor. 2012. Centrifugal-Compressor Types (Online Course). Coastal Training Technologies Corp. Web. 25 Nov. </a:t>
            </a:r>
            <a:r>
              <a:rPr lang="en-US" sz="1000" dirty="0" smtClean="0">
                <a:solidFill>
                  <a:schemeClr val="bg1"/>
                </a:solidFill>
              </a:rPr>
              <a:t>2013.</a:t>
            </a:r>
          </a:p>
          <a:p>
            <a:r>
              <a:rPr lang="en-US" sz="1000" dirty="0" smtClean="0">
                <a:solidFill>
                  <a:schemeClr val="bg1"/>
                </a:solidFill>
              </a:rPr>
              <a:t>	&lt;http</a:t>
            </a:r>
            <a:r>
              <a:rPr lang="en-US" sz="1000" dirty="0">
                <a:solidFill>
                  <a:schemeClr val="bg1"/>
                </a:solidFill>
              </a:rPr>
              <a:t>://ecom.training.dupont.com/TWB001-INT-ENG(CoastalU)/</a:t>
            </a:r>
            <a:r>
              <a:rPr lang="en-US" sz="1000" dirty="0" smtClean="0">
                <a:solidFill>
                  <a:schemeClr val="bg1"/>
                </a:solidFill>
              </a:rPr>
              <a:t>IS(Dresser-Rand%C2%AE</a:t>
            </a:r>
            <a:r>
              <a:rPr lang="en-US" sz="1000" dirty="0">
                <a:solidFill>
                  <a:schemeClr val="bg1"/>
                </a:solidFill>
              </a:rPr>
              <a:t>)/en-US/ProductDetails_us/Centrifugal8211Compressor-	</a:t>
            </a:r>
            <a:r>
              <a:rPr lang="en-US" sz="1000" dirty="0" smtClean="0">
                <a:solidFill>
                  <a:schemeClr val="bg1"/>
                </a:solidFill>
              </a:rPr>
              <a:t>training.aspx&gt;</a:t>
            </a:r>
            <a:endParaRPr lang="en-US" sz="1000" dirty="0">
              <a:solidFill>
                <a:schemeClr val="bg1"/>
              </a:solidFill>
            </a:endParaRPr>
          </a:p>
          <a:p>
            <a:pPr marL="285750" indent="-285750">
              <a:buFont typeface="Arial" panose="020B0604020202020204" pitchFamily="34" charset="0"/>
              <a:buChar char="•"/>
            </a:pPr>
            <a:r>
              <a:rPr lang="en-US" sz="1000" dirty="0" smtClean="0">
                <a:solidFill>
                  <a:schemeClr val="bg1"/>
                </a:solidFill>
              </a:rPr>
              <a:t>Interpreting </a:t>
            </a:r>
            <a:r>
              <a:rPr lang="en-US" sz="1000" dirty="0">
                <a:solidFill>
                  <a:schemeClr val="bg1"/>
                </a:solidFill>
              </a:rPr>
              <a:t>the wave equation. n.d. Wave Equations. 29 Nov. </a:t>
            </a:r>
            <a:r>
              <a:rPr lang="en-US" sz="1000" dirty="0" smtClean="0">
                <a:solidFill>
                  <a:schemeClr val="bg1"/>
                </a:solidFill>
              </a:rPr>
              <a:t>2013.</a:t>
            </a:r>
            <a:endParaRPr lang="en-US" sz="1000" dirty="0">
              <a:solidFill>
                <a:schemeClr val="bg1"/>
              </a:solidFill>
            </a:endParaRPr>
          </a:p>
          <a:p>
            <a:r>
              <a:rPr lang="en-US" sz="1000" dirty="0" smtClean="0">
                <a:solidFill>
                  <a:schemeClr val="bg1"/>
                </a:solidFill>
              </a:rPr>
              <a:t>	&lt;http</a:t>
            </a:r>
            <a:r>
              <a:rPr lang="en-US" sz="1000" dirty="0">
                <a:solidFill>
                  <a:schemeClr val="bg1"/>
                </a:solidFill>
              </a:rPr>
              <a:t>://</a:t>
            </a:r>
            <a:r>
              <a:rPr lang="en-US" sz="1000" dirty="0" smtClean="0">
                <a:solidFill>
                  <a:schemeClr val="bg1"/>
                </a:solidFill>
              </a:rPr>
              <a:t>electron6.phys.utk.edu/phys250/modules/module%202/wave_equations.htm&gt;</a:t>
            </a:r>
          </a:p>
          <a:p>
            <a:pPr marL="285750" indent="-285750">
              <a:buFont typeface="Arial" panose="020B0604020202020204" pitchFamily="34" charset="0"/>
              <a:buChar char="•"/>
            </a:pPr>
            <a:r>
              <a:rPr lang="en-US" sz="1000" dirty="0" smtClean="0">
                <a:solidFill>
                  <a:schemeClr val="bg1"/>
                </a:solidFill>
              </a:rPr>
              <a:t> </a:t>
            </a:r>
            <a:r>
              <a:rPr lang="en-US" sz="1000" dirty="0">
                <a:solidFill>
                  <a:schemeClr val="bg1"/>
                </a:solidFill>
              </a:rPr>
              <a:t>Maximum. 2008. Quadratic Graph Maximum. Math Junkies. Web. 29 Nov. </a:t>
            </a:r>
            <a:r>
              <a:rPr lang="en-US" sz="1000" dirty="0" smtClean="0">
                <a:solidFill>
                  <a:schemeClr val="bg1"/>
                </a:solidFill>
              </a:rPr>
              <a:t>2013.</a:t>
            </a:r>
            <a:endParaRPr lang="en-US" sz="1000" dirty="0">
              <a:solidFill>
                <a:schemeClr val="bg1"/>
              </a:solidFill>
            </a:endParaRPr>
          </a:p>
          <a:p>
            <a:r>
              <a:rPr lang="en-US" sz="1000" dirty="0" smtClean="0">
                <a:solidFill>
                  <a:schemeClr val="bg1"/>
                </a:solidFill>
              </a:rPr>
              <a:t>	&lt;http</a:t>
            </a:r>
            <a:r>
              <a:rPr lang="en-US" sz="1000" dirty="0">
                <a:solidFill>
                  <a:schemeClr val="bg1"/>
                </a:solidFill>
              </a:rPr>
              <a:t>://</a:t>
            </a:r>
            <a:r>
              <a:rPr lang="en-US" sz="1000" dirty="0" smtClean="0">
                <a:solidFill>
                  <a:schemeClr val="bg1"/>
                </a:solidFill>
              </a:rPr>
              <a:t>www.mathjunkies.com/DesktopModules/Definition/tabid/98/Default.aspx?id=180&amp;val=Quadratic%20Graph%20Maximum&amp;level=2&gt;</a:t>
            </a:r>
          </a:p>
          <a:p>
            <a:pPr marL="285750" indent="-285750">
              <a:buFont typeface="Arial" panose="020B0604020202020204" pitchFamily="34" charset="0"/>
              <a:buChar char="•"/>
            </a:pPr>
            <a:r>
              <a:rPr lang="en-US" sz="1000" dirty="0">
                <a:solidFill>
                  <a:schemeClr val="bg1"/>
                </a:solidFill>
              </a:rPr>
              <a:t>Profit-maximizing labor input. n.d. Profit Maximization. Web. 29 Nov. 2013</a:t>
            </a:r>
            <a:r>
              <a:rPr lang="en-US" sz="1000" dirty="0" smtClean="0">
                <a:solidFill>
                  <a:schemeClr val="bg1"/>
                </a:solidFill>
              </a:rPr>
              <a:t>.</a:t>
            </a:r>
          </a:p>
          <a:p>
            <a:r>
              <a:rPr lang="en-US" sz="1000" dirty="0" smtClean="0">
                <a:solidFill>
                  <a:schemeClr val="bg1"/>
                </a:solidFill>
              </a:rPr>
              <a:t>	&lt;http</a:t>
            </a:r>
            <a:r>
              <a:rPr lang="en-US" sz="1000" dirty="0">
                <a:solidFill>
                  <a:schemeClr val="bg1"/>
                </a:solidFill>
              </a:rPr>
              <a:t>://</a:t>
            </a:r>
            <a:r>
              <a:rPr lang="en-US" sz="1000" dirty="0" smtClean="0">
                <a:solidFill>
                  <a:schemeClr val="bg1"/>
                </a:solidFill>
              </a:rPr>
              <a:t>www.web-books.com/eLibrary/NC/B0/B59/050MB59.html&gt;</a:t>
            </a:r>
            <a:endParaRPr lang="en-US" sz="1000" dirty="0">
              <a:solidFill>
                <a:schemeClr val="bg1"/>
              </a:solidFill>
            </a:endParaRPr>
          </a:p>
        </p:txBody>
      </p:sp>
      <p:sp>
        <p:nvSpPr>
          <p:cNvPr id="6" name="Rectangle 5"/>
          <p:cNvSpPr/>
          <p:nvPr/>
        </p:nvSpPr>
        <p:spPr>
          <a:xfrm>
            <a:off x="3335603" y="228600"/>
            <a:ext cx="2472793" cy="707886"/>
          </a:xfrm>
          <a:prstGeom prst="rect">
            <a:avLst/>
          </a:prstGeom>
        </p:spPr>
        <p:txBody>
          <a:bodyPr wrap="none">
            <a:spAutoFit/>
          </a:bodyPr>
          <a:lstStyle/>
          <a:p>
            <a:r>
              <a:rPr lang="en-US" sz="4000" dirty="0">
                <a:solidFill>
                  <a:schemeClr val="bg1"/>
                </a:solidFill>
              </a:rPr>
              <a:t>References</a:t>
            </a:r>
          </a:p>
        </p:txBody>
      </p:sp>
      <p:sp>
        <p:nvSpPr>
          <p:cNvPr id="7" name="Rectangle 6"/>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43</a:t>
            </a:r>
          </a:p>
        </p:txBody>
      </p:sp>
    </p:spTree>
    <p:extLst>
      <p:ext uri="{BB962C8B-B14F-4D97-AF65-F5344CB8AC3E}">
        <p14:creationId xmlns:p14="http://schemas.microsoft.com/office/powerpoint/2010/main" xmlns="" val="842485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2593265" y="67734"/>
            <a:ext cx="4025204" cy="707886"/>
          </a:xfrm>
          <a:prstGeom prst="rect">
            <a:avLst/>
          </a:prstGeom>
        </p:spPr>
        <p:txBody>
          <a:bodyPr wrap="none">
            <a:spAutoFit/>
          </a:bodyPr>
          <a:lstStyle/>
          <a:p>
            <a:r>
              <a:rPr lang="en-US" sz="4000" dirty="0" smtClean="0">
                <a:solidFill>
                  <a:schemeClr val="bg1"/>
                </a:solidFill>
              </a:rPr>
              <a:t>Turbocompressors</a:t>
            </a:r>
            <a:endParaRPr lang="en-US" sz="4000" dirty="0">
              <a:solidFill>
                <a:schemeClr val="bg1"/>
              </a:solidFill>
            </a:endParaRPr>
          </a:p>
        </p:txBody>
      </p:sp>
      <p:sp>
        <p:nvSpPr>
          <p:cNvPr id="7" name="Rectangle 6"/>
          <p:cNvSpPr/>
          <p:nvPr/>
        </p:nvSpPr>
        <p:spPr>
          <a:xfrm>
            <a:off x="685800" y="893002"/>
            <a:ext cx="4572000" cy="923330"/>
          </a:xfrm>
          <a:prstGeom prst="rect">
            <a:avLst/>
          </a:prstGeom>
          <a:solidFill>
            <a:schemeClr val="accent6">
              <a:alpha val="50000"/>
            </a:schemeClr>
          </a:solidFill>
        </p:spPr>
        <p:txBody>
          <a:bodyPr>
            <a:spAutoFit/>
          </a:bodyPr>
          <a:lstStyle/>
          <a:p>
            <a:pPr marL="285750" indent="-285750" algn="just">
              <a:buFont typeface="Arial" panose="020B0604020202020204" pitchFamily="34" charset="0"/>
              <a:buChar char="•"/>
            </a:pPr>
            <a:r>
              <a:rPr lang="en-US" dirty="0" smtClean="0">
                <a:solidFill>
                  <a:schemeClr val="bg1"/>
                </a:solidFill>
              </a:rPr>
              <a:t>A.K.A. dynamic compressors.</a:t>
            </a:r>
          </a:p>
          <a:p>
            <a:pPr marL="742950" lvl="1" indent="-285750" algn="just">
              <a:buFont typeface="Arial" panose="020B0604020202020204" pitchFamily="34" charset="0"/>
              <a:buChar char="•"/>
            </a:pPr>
            <a:r>
              <a:rPr lang="en-US" dirty="0" smtClean="0">
                <a:solidFill>
                  <a:schemeClr val="bg1"/>
                </a:solidFill>
              </a:rPr>
              <a:t>Classification - based on flow direction: axial and centrifugal.</a:t>
            </a:r>
            <a:endParaRPr lang="en-US"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2214116"/>
            <a:ext cx="4410691" cy="213389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10692" y="3285678"/>
            <a:ext cx="4724842" cy="3005515"/>
          </a:xfrm>
          <a:prstGeom prst="rect">
            <a:avLst/>
          </a:prstGeom>
        </p:spPr>
      </p:pic>
      <p:sp>
        <p:nvSpPr>
          <p:cNvPr id="10" name="TextBox 9"/>
          <p:cNvSpPr txBox="1"/>
          <p:nvPr/>
        </p:nvSpPr>
        <p:spPr>
          <a:xfrm>
            <a:off x="322559" y="1724186"/>
            <a:ext cx="907621" cy="461665"/>
          </a:xfrm>
          <a:prstGeom prst="rect">
            <a:avLst/>
          </a:prstGeom>
          <a:noFill/>
        </p:spPr>
        <p:txBody>
          <a:bodyPr wrap="none" rtlCol="0">
            <a:spAutoFit/>
          </a:bodyPr>
          <a:lstStyle/>
          <a:p>
            <a:r>
              <a:rPr lang="en-US" sz="2400" dirty="0" smtClean="0">
                <a:solidFill>
                  <a:schemeClr val="bg1"/>
                </a:solidFill>
              </a:rPr>
              <a:t>AXIAL</a:t>
            </a:r>
            <a:endParaRPr lang="en-US" sz="2400" dirty="0">
              <a:solidFill>
                <a:schemeClr val="bg1"/>
              </a:solidFill>
            </a:endParaRPr>
          </a:p>
        </p:txBody>
      </p:sp>
      <p:sp>
        <p:nvSpPr>
          <p:cNvPr id="11" name="TextBox 10"/>
          <p:cNvSpPr txBox="1"/>
          <p:nvPr/>
        </p:nvSpPr>
        <p:spPr>
          <a:xfrm>
            <a:off x="6248400" y="2819400"/>
            <a:ext cx="1931939" cy="461665"/>
          </a:xfrm>
          <a:prstGeom prst="rect">
            <a:avLst/>
          </a:prstGeom>
          <a:noFill/>
        </p:spPr>
        <p:txBody>
          <a:bodyPr wrap="none" rtlCol="0">
            <a:spAutoFit/>
          </a:bodyPr>
          <a:lstStyle/>
          <a:p>
            <a:r>
              <a:rPr lang="en-US" sz="2400" dirty="0" smtClean="0">
                <a:solidFill>
                  <a:schemeClr val="bg1"/>
                </a:solidFill>
              </a:rPr>
              <a:t>CENTRIFUGAL</a:t>
            </a:r>
            <a:endParaRPr lang="en-US" sz="2400" dirty="0">
              <a:solidFill>
                <a:schemeClr val="bg1"/>
              </a:solidFill>
            </a:endParaRPr>
          </a:p>
        </p:txBody>
      </p:sp>
      <p:sp>
        <p:nvSpPr>
          <p:cNvPr id="12" name="Rectangle 11"/>
          <p:cNvSpPr/>
          <p:nvPr/>
        </p:nvSpPr>
        <p:spPr>
          <a:xfrm>
            <a:off x="4953000" y="6291194"/>
            <a:ext cx="3581400" cy="400110"/>
          </a:xfrm>
          <a:prstGeom prst="rect">
            <a:avLst/>
          </a:prstGeom>
        </p:spPr>
        <p:txBody>
          <a:bodyPr wrap="square">
            <a:spAutoFit/>
          </a:bodyPr>
          <a:lstStyle/>
          <a:p>
            <a:pPr algn="just"/>
            <a:r>
              <a:rPr lang="en-US" sz="1000" dirty="0" smtClean="0">
                <a:solidFill>
                  <a:schemeClr val="bg1"/>
                </a:solidFill>
              </a:rPr>
              <a:t>How Does A Centrifugal Compressor Work? 2013. Inside the DATUM Compressor. Dresse-Rand. Web. 25 Nov. 2013.</a:t>
            </a:r>
            <a:endParaRPr lang="en-US" sz="1000" dirty="0">
              <a:solidFill>
                <a:schemeClr val="bg1"/>
              </a:solidFill>
            </a:endParaRPr>
          </a:p>
        </p:txBody>
      </p:sp>
      <p:sp>
        <p:nvSpPr>
          <p:cNvPr id="13" name="Rectangle 12"/>
          <p:cNvSpPr/>
          <p:nvPr/>
        </p:nvSpPr>
        <p:spPr>
          <a:xfrm>
            <a:off x="322559" y="4348014"/>
            <a:ext cx="3868442" cy="400110"/>
          </a:xfrm>
          <a:prstGeom prst="rect">
            <a:avLst/>
          </a:prstGeom>
        </p:spPr>
        <p:txBody>
          <a:bodyPr wrap="square">
            <a:spAutoFit/>
          </a:bodyPr>
          <a:lstStyle/>
          <a:p>
            <a:pPr algn="just"/>
            <a:r>
              <a:rPr lang="pt-BR" sz="1000" dirty="0" smtClean="0">
                <a:solidFill>
                  <a:schemeClr val="bg1"/>
                </a:solidFill>
              </a:rPr>
              <a:t>Axial compressor. 2013. Selecting a Centrifugal Compressor. AIChE. Web. 25 Nov. 2013.</a:t>
            </a:r>
            <a:endParaRPr lang="en-US" sz="1000" dirty="0">
              <a:solidFill>
                <a:schemeClr val="bg1"/>
              </a:solidFill>
            </a:endParaRPr>
          </a:p>
        </p:txBody>
      </p:sp>
      <p:sp>
        <p:nvSpPr>
          <p:cNvPr id="14" name="Rectangle 13"/>
          <p:cNvSpPr/>
          <p:nvPr/>
        </p:nvSpPr>
        <p:spPr>
          <a:xfrm>
            <a:off x="4410692" y="2163101"/>
            <a:ext cx="2489977" cy="646331"/>
          </a:xfrm>
          <a:prstGeom prst="rect">
            <a:avLst/>
          </a:prstGeom>
          <a:solidFill>
            <a:schemeClr val="tx1">
              <a:alpha val="50000"/>
            </a:schemeClr>
          </a:solidFill>
        </p:spPr>
        <p:txBody>
          <a:bodyPr wrap="none">
            <a:spAutoFit/>
          </a:bodyPr>
          <a:lstStyle/>
          <a:p>
            <a:pPr marL="285750" indent="-285750">
              <a:buFont typeface="Arial" panose="020B0604020202020204" pitchFamily="34" charset="0"/>
              <a:buChar char="•"/>
            </a:pPr>
            <a:r>
              <a:rPr lang="en-US" dirty="0" smtClean="0">
                <a:solidFill>
                  <a:schemeClr val="bg1"/>
                </a:solidFill>
              </a:rPr>
              <a:t>Higher flow rates</a:t>
            </a:r>
          </a:p>
          <a:p>
            <a:pPr marL="285750" indent="-285750">
              <a:buFont typeface="Arial" panose="020B0604020202020204" pitchFamily="34" charset="0"/>
              <a:buChar char="•"/>
            </a:pPr>
            <a:r>
              <a:rPr lang="en-US" dirty="0" smtClean="0">
                <a:solidFill>
                  <a:schemeClr val="bg1"/>
                </a:solidFill>
              </a:rPr>
              <a:t>Lower pressure ratios</a:t>
            </a:r>
            <a:endParaRPr lang="en-US" dirty="0">
              <a:solidFill>
                <a:schemeClr val="bg1"/>
              </a:solidFill>
            </a:endParaRPr>
          </a:p>
        </p:txBody>
      </p:sp>
      <p:sp>
        <p:nvSpPr>
          <p:cNvPr id="15" name="Rectangle 14"/>
          <p:cNvSpPr/>
          <p:nvPr/>
        </p:nvSpPr>
        <p:spPr>
          <a:xfrm>
            <a:off x="1874484" y="5637827"/>
            <a:ext cx="2536207" cy="646331"/>
          </a:xfrm>
          <a:prstGeom prst="rect">
            <a:avLst/>
          </a:prstGeom>
          <a:solidFill>
            <a:schemeClr val="tx1">
              <a:alpha val="50000"/>
            </a:schemeClr>
          </a:solidFill>
        </p:spPr>
        <p:txBody>
          <a:bodyPr wrap="none">
            <a:spAutoFit/>
          </a:bodyPr>
          <a:lstStyle/>
          <a:p>
            <a:pPr marL="285750" indent="-285750">
              <a:buFont typeface="Arial" panose="020B0604020202020204" pitchFamily="34" charset="0"/>
              <a:buChar char="•"/>
            </a:pPr>
            <a:r>
              <a:rPr lang="en-US" dirty="0" smtClean="0">
                <a:solidFill>
                  <a:schemeClr val="bg1"/>
                </a:solidFill>
              </a:rPr>
              <a:t>Lower flow rates</a:t>
            </a:r>
          </a:p>
          <a:p>
            <a:pPr marL="285750" indent="-285750">
              <a:buFont typeface="Arial" panose="020B0604020202020204" pitchFamily="34" charset="0"/>
              <a:buChar char="•"/>
            </a:pPr>
            <a:r>
              <a:rPr lang="en-US" dirty="0" smtClean="0">
                <a:solidFill>
                  <a:schemeClr val="bg1"/>
                </a:solidFill>
              </a:rPr>
              <a:t>Higher pressure ratios</a:t>
            </a:r>
            <a:endParaRPr lang="en-US" dirty="0">
              <a:solidFill>
                <a:schemeClr val="bg1"/>
              </a:solidFill>
            </a:endParaRPr>
          </a:p>
        </p:txBody>
      </p:sp>
      <p:sp>
        <p:nvSpPr>
          <p:cNvPr id="16" name="Rectangle 15"/>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5</a:t>
            </a:r>
            <a:endParaRPr lang="en-US" sz="900" dirty="0"/>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1500165" y="228600"/>
            <a:ext cx="6143670" cy="707886"/>
          </a:xfrm>
          <a:prstGeom prst="rect">
            <a:avLst/>
          </a:prstGeom>
        </p:spPr>
        <p:txBody>
          <a:bodyPr wrap="none">
            <a:spAutoFit/>
          </a:bodyPr>
          <a:lstStyle/>
          <a:p>
            <a:r>
              <a:rPr lang="en-US" sz="4000" dirty="0" smtClean="0">
                <a:solidFill>
                  <a:schemeClr val="bg1"/>
                </a:solidFill>
              </a:rPr>
              <a:t>Theory of Turbocompressors</a:t>
            </a:r>
            <a:endParaRPr lang="en-US" sz="4000" dirty="0">
              <a:solidFill>
                <a:schemeClr val="bg1"/>
              </a:solidFill>
            </a:endParaRPr>
          </a:p>
        </p:txBody>
      </p:sp>
      <p:sp>
        <p:nvSpPr>
          <p:cNvPr id="6" name="Rectangle 5"/>
          <p:cNvSpPr/>
          <p:nvPr/>
        </p:nvSpPr>
        <p:spPr>
          <a:xfrm>
            <a:off x="228600" y="936486"/>
            <a:ext cx="5181600" cy="1923604"/>
          </a:xfrm>
          <a:prstGeom prst="rect">
            <a:avLst/>
          </a:prstGeom>
          <a:solidFill>
            <a:schemeClr val="accent5">
              <a:alpha val="50000"/>
            </a:schemeClr>
          </a:solidFill>
        </p:spPr>
        <p:txBody>
          <a:bodyPr wrap="square">
            <a:spAutoFit/>
          </a:bodyPr>
          <a:lstStyle/>
          <a:p>
            <a:pPr marL="285750" indent="-285750">
              <a:buFont typeface="Arial" panose="020B0604020202020204" pitchFamily="34" charset="0"/>
              <a:buChar char="•"/>
            </a:pPr>
            <a:r>
              <a:rPr lang="en-US" sz="1700" dirty="0" smtClean="0">
                <a:solidFill>
                  <a:schemeClr val="bg1"/>
                </a:solidFill>
              </a:rPr>
              <a:t>↓Volume &amp; ↑Pressure: due to +Kinetic Energy to fluid stream (i.e. adding velocity pressure).</a:t>
            </a:r>
          </a:p>
          <a:p>
            <a:pPr marL="285750" indent="-285750">
              <a:buFont typeface="Arial" panose="020B0604020202020204" pitchFamily="34" charset="0"/>
              <a:buChar char="•"/>
            </a:pPr>
            <a:r>
              <a:rPr lang="en-US" sz="1700" dirty="0" smtClean="0">
                <a:solidFill>
                  <a:schemeClr val="bg1"/>
                </a:solidFill>
              </a:rPr>
              <a:t>Kinetic Energy → Potential Energy (as static pressure).</a:t>
            </a:r>
          </a:p>
          <a:p>
            <a:pPr marL="285750" indent="-285750">
              <a:buFont typeface="Arial" panose="020B0604020202020204" pitchFamily="34" charset="0"/>
              <a:buChar char="•"/>
            </a:pPr>
            <a:r>
              <a:rPr lang="en-US" sz="1700" dirty="0" smtClean="0">
                <a:solidFill>
                  <a:schemeClr val="bg1"/>
                </a:solidFill>
              </a:rPr>
              <a:t>Conversion of velocity to static pressure: in downstream stationary components (diffusers, return channels, volutes).</a:t>
            </a:r>
          </a:p>
          <a:p>
            <a:pPr marL="285750" indent="-285750">
              <a:buFont typeface="Arial" panose="020B0604020202020204" pitchFamily="34" charset="0"/>
              <a:buChar char="•"/>
            </a:pPr>
            <a:r>
              <a:rPr lang="en-US" sz="1700" dirty="0" smtClean="0">
                <a:solidFill>
                  <a:schemeClr val="bg1"/>
                </a:solidFill>
              </a:rPr>
              <a:t>They depend on the style of centrifugal compressor.</a:t>
            </a:r>
            <a:endParaRPr lang="en-US" sz="1700"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1987" y="2919357"/>
            <a:ext cx="4314825" cy="3276600"/>
          </a:xfrm>
          <a:prstGeom prst="rect">
            <a:avLst/>
          </a:prstGeom>
        </p:spPr>
      </p:pic>
      <p:sp>
        <p:nvSpPr>
          <p:cNvPr id="8" name="Rectangle 7"/>
          <p:cNvSpPr/>
          <p:nvPr/>
        </p:nvSpPr>
        <p:spPr>
          <a:xfrm>
            <a:off x="1044552" y="6162090"/>
            <a:ext cx="3352800" cy="400110"/>
          </a:xfrm>
          <a:prstGeom prst="rect">
            <a:avLst/>
          </a:prstGeom>
        </p:spPr>
        <p:txBody>
          <a:bodyPr wrap="square">
            <a:spAutoFit/>
          </a:bodyPr>
          <a:lstStyle/>
          <a:p>
            <a:pPr algn="just"/>
            <a:r>
              <a:rPr lang="en-US" sz="1000" dirty="0" smtClean="0">
                <a:solidFill>
                  <a:schemeClr val="bg1"/>
                </a:solidFill>
              </a:rPr>
              <a:t>Centrifugal Compressor. 2013. Compressors. Wiki-ref. Web. 25 Nov. 2013.</a:t>
            </a:r>
            <a:endParaRPr lang="en-US" sz="1000" dirty="0">
              <a:solidFill>
                <a:schemeClr val="bg1"/>
              </a:solidFill>
            </a:endParaRPr>
          </a:p>
        </p:txBody>
      </p:sp>
      <p:sp>
        <p:nvSpPr>
          <p:cNvPr id="9" name="Rectangle 8"/>
          <p:cNvSpPr/>
          <p:nvPr/>
        </p:nvSpPr>
        <p:spPr>
          <a:xfrm>
            <a:off x="5257800" y="3124200"/>
            <a:ext cx="3581400" cy="2185214"/>
          </a:xfrm>
          <a:prstGeom prst="rect">
            <a:avLst/>
          </a:prstGeom>
          <a:solidFill>
            <a:schemeClr val="accent3">
              <a:lumMod val="75000"/>
              <a:alpha val="47000"/>
            </a:schemeClr>
          </a:solidFill>
        </p:spPr>
        <p:txBody>
          <a:bodyPr wrap="square">
            <a:spAutoFit/>
          </a:bodyPr>
          <a:lstStyle/>
          <a:p>
            <a:pPr marL="285750" indent="-285750">
              <a:buFont typeface="Arial" panose="020B0604020202020204" pitchFamily="34" charset="0"/>
              <a:buChar char="•"/>
            </a:pPr>
            <a:r>
              <a:rPr lang="en-US" sz="1700" dirty="0" smtClean="0">
                <a:solidFill>
                  <a:schemeClr val="bg1"/>
                </a:solidFill>
              </a:rPr>
              <a:t>Centrifugal Compressors:</a:t>
            </a:r>
          </a:p>
          <a:p>
            <a:pPr marL="742950" lvl="1" indent="-285750">
              <a:buFont typeface="Arial" panose="020B0604020202020204" pitchFamily="34" charset="0"/>
              <a:buChar char="•"/>
            </a:pPr>
            <a:r>
              <a:rPr lang="en-US" sz="1700" dirty="0" smtClean="0">
                <a:solidFill>
                  <a:schemeClr val="bg1"/>
                </a:solidFill>
              </a:rPr>
              <a:t>Impellers add Kinetic Energy to fluid stream.</a:t>
            </a:r>
          </a:p>
          <a:p>
            <a:pPr marL="742950" lvl="1" indent="-285750">
              <a:buFont typeface="Arial" panose="020B0604020202020204" pitchFamily="34" charset="0"/>
              <a:buChar char="•"/>
            </a:pPr>
            <a:r>
              <a:rPr lang="en-US" sz="1700" dirty="0" smtClean="0">
                <a:solidFill>
                  <a:schemeClr val="bg1"/>
                </a:solidFill>
              </a:rPr>
              <a:t>1 to 10 impellers per compressor.</a:t>
            </a:r>
          </a:p>
          <a:p>
            <a:pPr marL="742950" lvl="1" indent="-285750">
              <a:buFont typeface="Arial" panose="020B0604020202020204" pitchFamily="34" charset="0"/>
              <a:buChar char="•"/>
            </a:pPr>
            <a:r>
              <a:rPr lang="en-US" sz="1700" dirty="0" smtClean="0">
                <a:solidFill>
                  <a:schemeClr val="bg1"/>
                </a:solidFill>
              </a:rPr>
              <a:t>Number depends on how large a compression or pressure increase is needed.</a:t>
            </a:r>
            <a:endParaRPr lang="en-US" sz="1700" dirty="0">
              <a:solidFill>
                <a:schemeClr val="bg1"/>
              </a:solidFill>
            </a:endParaRPr>
          </a:p>
        </p:txBody>
      </p:sp>
      <p:sp>
        <p:nvSpPr>
          <p:cNvPr id="10" name="Rectangle 9"/>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6</a:t>
            </a:r>
            <a:endParaRPr lang="en-US" sz="900" dirty="0"/>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2451642" y="152400"/>
            <a:ext cx="4240713" cy="707886"/>
          </a:xfrm>
          <a:prstGeom prst="rect">
            <a:avLst/>
          </a:prstGeom>
        </p:spPr>
        <p:txBody>
          <a:bodyPr wrap="none">
            <a:spAutoFit/>
          </a:bodyPr>
          <a:lstStyle/>
          <a:p>
            <a:r>
              <a:rPr lang="en-US" sz="4000" dirty="0" smtClean="0">
                <a:solidFill>
                  <a:schemeClr val="bg1"/>
                </a:solidFill>
              </a:rPr>
              <a:t>A Helpful Analogy...</a:t>
            </a:r>
            <a:endParaRPr lang="en-US" sz="4000" dirty="0">
              <a:solidFill>
                <a:schemeClr val="bg1"/>
              </a:solidFill>
            </a:endParaRPr>
          </a:p>
        </p:txBody>
      </p:sp>
      <p:sp>
        <p:nvSpPr>
          <p:cNvPr id="6" name="Rectangle 5"/>
          <p:cNvSpPr/>
          <p:nvPr/>
        </p:nvSpPr>
        <p:spPr>
          <a:xfrm>
            <a:off x="-1" y="1012686"/>
            <a:ext cx="4538131" cy="2308324"/>
          </a:xfrm>
          <a:prstGeom prst="rect">
            <a:avLst/>
          </a:prstGeom>
          <a:solidFill>
            <a:srgbClr val="FF0000">
              <a:alpha val="32000"/>
            </a:srgbClr>
          </a:solidFill>
        </p:spPr>
        <p:txBody>
          <a:bodyPr wrap="square">
            <a:spAutoFit/>
          </a:bodyPr>
          <a:lstStyle/>
          <a:p>
            <a:pPr marL="285750" indent="-285750">
              <a:buFont typeface="Arial" panose="020B0604020202020204" pitchFamily="34" charset="0"/>
              <a:buChar char="•"/>
            </a:pPr>
            <a:r>
              <a:rPr lang="en-US" dirty="0" smtClean="0">
                <a:solidFill>
                  <a:schemeClr val="bg1"/>
                </a:solidFill>
              </a:rPr>
              <a:t>Fan blades add Kinetic Energy to the air</a:t>
            </a:r>
            <a:r>
              <a:rPr lang="en-US" dirty="0">
                <a:solidFill>
                  <a:schemeClr val="bg1"/>
                </a:solidFill>
              </a:rPr>
              <a:t>.</a:t>
            </a: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Suction of air occurs due to the reduction in static pressure.</a:t>
            </a:r>
          </a:p>
          <a:p>
            <a:pPr marL="742950" lvl="1" indent="-285750">
              <a:buFont typeface="Arial" panose="020B0604020202020204" pitchFamily="34" charset="0"/>
              <a:buChar char="•"/>
            </a:pPr>
            <a:r>
              <a:rPr lang="en-US" dirty="0" smtClean="0">
                <a:solidFill>
                  <a:schemeClr val="bg1"/>
                </a:solidFill>
              </a:rPr>
              <a:t>Due to the acceleration of the air by fan blades.</a:t>
            </a:r>
          </a:p>
          <a:p>
            <a:pPr marL="742950" lvl="1" indent="-285750">
              <a:buFont typeface="Arial" panose="020B0604020202020204" pitchFamily="34" charset="0"/>
              <a:buChar char="•"/>
            </a:pPr>
            <a:r>
              <a:rPr lang="en-US" dirty="0" smtClean="0">
                <a:solidFill>
                  <a:schemeClr val="bg1"/>
                </a:solidFill>
              </a:rPr>
              <a:t>Felt by placing hand behind fan blade.</a:t>
            </a:r>
          </a:p>
          <a:p>
            <a:pPr marL="285750" indent="-285750">
              <a:buFont typeface="Arial" panose="020B0604020202020204" pitchFamily="34" charset="0"/>
              <a:buChar char="•"/>
            </a:pPr>
            <a:r>
              <a:rPr lang="en-US" dirty="0" smtClean="0">
                <a:solidFill>
                  <a:schemeClr val="bg1"/>
                </a:solidFill>
              </a:rPr>
              <a:t>More fans = more Kinetic Energy added to the air (or any fluid).</a:t>
            </a:r>
            <a:endParaRPr lang="en-US"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23247" y="1243296"/>
            <a:ext cx="4355109" cy="1600929"/>
          </a:xfrm>
          <a:prstGeom prst="rect">
            <a:avLst/>
          </a:prstGeom>
        </p:spPr>
      </p:pic>
      <p:sp>
        <p:nvSpPr>
          <p:cNvPr id="9" name="Rectangle 8"/>
          <p:cNvSpPr/>
          <p:nvPr/>
        </p:nvSpPr>
        <p:spPr>
          <a:xfrm>
            <a:off x="5334000" y="2844225"/>
            <a:ext cx="2895600" cy="400110"/>
          </a:xfrm>
          <a:prstGeom prst="rect">
            <a:avLst/>
          </a:prstGeom>
        </p:spPr>
        <p:txBody>
          <a:bodyPr wrap="square">
            <a:spAutoFit/>
          </a:bodyPr>
          <a:lstStyle/>
          <a:p>
            <a:pPr algn="just"/>
            <a:r>
              <a:rPr lang="en-US" sz="1000" dirty="0" smtClean="0">
                <a:solidFill>
                  <a:schemeClr val="bg1"/>
                </a:solidFill>
              </a:rPr>
              <a:t>Exit Flow.  2013. Selecting a Centrifugal Compressor. AIChE. Web. 25 Nov. 2013.</a:t>
            </a:r>
            <a:endParaRPr lang="en-US" sz="1000" dirty="0">
              <a:solidFill>
                <a:schemeClr val="bg1"/>
              </a:solidFill>
            </a:endParaRPr>
          </a:p>
        </p:txBody>
      </p:sp>
      <p:sp>
        <p:nvSpPr>
          <p:cNvPr id="11" name="Rectangle 10"/>
          <p:cNvSpPr/>
          <p:nvPr/>
        </p:nvSpPr>
        <p:spPr>
          <a:xfrm>
            <a:off x="381000" y="3581400"/>
            <a:ext cx="4572000" cy="1200329"/>
          </a:xfrm>
          <a:prstGeom prst="rect">
            <a:avLst/>
          </a:prstGeom>
          <a:solidFill>
            <a:schemeClr val="tx2">
              <a:lumMod val="40000"/>
              <a:lumOff val="60000"/>
              <a:alpha val="60000"/>
            </a:schemeClr>
          </a:solidFill>
        </p:spPr>
        <p:txBody>
          <a:bodyPr>
            <a:spAutoFit/>
          </a:bodyPr>
          <a:lstStyle/>
          <a:p>
            <a:pPr marL="285750" indent="-285750">
              <a:buFont typeface="Arial" panose="020B0604020202020204" pitchFamily="34" charset="0"/>
              <a:buChar char="•"/>
            </a:pPr>
            <a:r>
              <a:rPr lang="en-US" dirty="0" smtClean="0">
                <a:solidFill>
                  <a:schemeClr val="bg1"/>
                </a:solidFill>
              </a:rPr>
              <a:t>Axial: flow leaves the rotor in the axial direction.</a:t>
            </a:r>
          </a:p>
          <a:p>
            <a:pPr marL="285750" indent="-285750">
              <a:buFont typeface="Arial" panose="020B0604020202020204" pitchFamily="34" charset="0"/>
              <a:buChar char="•"/>
            </a:pPr>
            <a:r>
              <a:rPr lang="en-US" dirty="0" smtClean="0">
                <a:solidFill>
                  <a:schemeClr val="bg1"/>
                </a:solidFill>
              </a:rPr>
              <a:t>Centrifugal: flow leaves the centrifugal impeller in the radial direction.</a:t>
            </a:r>
            <a:endParaRPr lang="en-US" dirty="0">
              <a:solidFill>
                <a:schemeClr val="bg1"/>
              </a:solidFill>
            </a:endParaRPr>
          </a:p>
        </p:txBody>
      </p:sp>
      <p:sp>
        <p:nvSpPr>
          <p:cNvPr id="12" name="Rectangle 11"/>
          <p:cNvSpPr/>
          <p:nvPr/>
        </p:nvSpPr>
        <p:spPr>
          <a:xfrm>
            <a:off x="4406356" y="5181600"/>
            <a:ext cx="4572000" cy="1477328"/>
          </a:xfrm>
          <a:prstGeom prst="rect">
            <a:avLst/>
          </a:prstGeom>
          <a:solidFill>
            <a:srgbClr val="92D050">
              <a:alpha val="50000"/>
            </a:srgbClr>
          </a:solidFill>
        </p:spPr>
        <p:txBody>
          <a:bodyPr>
            <a:spAutoFit/>
          </a:bodyPr>
          <a:lstStyle/>
          <a:p>
            <a:r>
              <a:rPr lang="en-US" dirty="0" smtClean="0">
                <a:solidFill>
                  <a:schemeClr val="bg1"/>
                </a:solidFill>
              </a:rPr>
              <a:t>Similarities:</a:t>
            </a:r>
          </a:p>
          <a:p>
            <a:pPr marL="285750" indent="-285750">
              <a:buFont typeface="Arial" panose="020B0604020202020204" pitchFamily="34" charset="0"/>
              <a:buChar char="•"/>
            </a:pPr>
            <a:r>
              <a:rPr lang="en-US" dirty="0" smtClean="0">
                <a:solidFill>
                  <a:schemeClr val="bg1"/>
                </a:solidFill>
              </a:rPr>
              <a:t>Impeller adds Kinetic Energy to fluid in the same way a fan blade does.</a:t>
            </a:r>
          </a:p>
          <a:p>
            <a:pPr marL="285750" indent="-285750">
              <a:buFont typeface="Arial" panose="020B0604020202020204" pitchFamily="34" charset="0"/>
              <a:buChar char="•"/>
            </a:pPr>
            <a:r>
              <a:rPr lang="en-US" dirty="0" smtClean="0">
                <a:solidFill>
                  <a:schemeClr val="bg1"/>
                </a:solidFill>
              </a:rPr>
              <a:t>However, more energy is added this way = higher pressures are achieved.</a:t>
            </a:r>
            <a:endParaRPr lang="en-US" dirty="0">
              <a:solidFill>
                <a:schemeClr val="bg1"/>
              </a:solidFill>
            </a:endParaRPr>
          </a:p>
        </p:txBody>
      </p:sp>
      <p:sp>
        <p:nvSpPr>
          <p:cNvPr id="13" name="Rectangle 12"/>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7</a:t>
            </a:r>
            <a:endParaRPr lang="en-US" sz="900" dirty="0"/>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Rectangle 5"/>
          <p:cNvSpPr/>
          <p:nvPr/>
        </p:nvSpPr>
        <p:spPr>
          <a:xfrm>
            <a:off x="240848" y="963543"/>
            <a:ext cx="5377237" cy="1200329"/>
          </a:xfrm>
          <a:prstGeom prst="rect">
            <a:avLst/>
          </a:prstGeom>
          <a:solidFill>
            <a:schemeClr val="accent6">
              <a:lumMod val="75000"/>
              <a:alpha val="40000"/>
            </a:schemeClr>
          </a:solidFill>
        </p:spPr>
        <p:txBody>
          <a:bodyPr wrap="square">
            <a:spAutoFit/>
          </a:bodyPr>
          <a:lstStyle/>
          <a:p>
            <a:pPr algn="just"/>
            <a:r>
              <a:rPr lang="en-US" dirty="0" smtClean="0">
                <a:solidFill>
                  <a:schemeClr val="bg1"/>
                </a:solidFill>
              </a:rPr>
              <a:t>Motion of fluid</a:t>
            </a:r>
          </a:p>
          <a:p>
            <a:pPr marL="285750" indent="-285750" algn="just">
              <a:buFont typeface="Arial" panose="020B0604020202020204" pitchFamily="34" charset="0"/>
              <a:buChar char="•"/>
            </a:pPr>
            <a:r>
              <a:rPr lang="en-US" dirty="0" smtClean="0">
                <a:solidFill>
                  <a:schemeClr val="bg1"/>
                </a:solidFill>
              </a:rPr>
              <a:t>Similar to a rotating disk.</a:t>
            </a:r>
          </a:p>
          <a:p>
            <a:pPr marL="285750" indent="-285750" algn="just">
              <a:buFont typeface="Arial" panose="020B0604020202020204" pitchFamily="34" charset="0"/>
              <a:buChar char="•"/>
            </a:pPr>
            <a:r>
              <a:rPr lang="en-US" dirty="0" smtClean="0">
                <a:solidFill>
                  <a:schemeClr val="bg1"/>
                </a:solidFill>
              </a:rPr>
              <a:t>Fluid passes through a centrifugal impeller: radial &amp; tangential velocity components.</a:t>
            </a:r>
            <a:endParaRPr lang="en-US" dirty="0">
              <a:solidFill>
                <a:schemeClr val="bg1"/>
              </a:solidFill>
            </a:endParaRPr>
          </a:p>
        </p:txBody>
      </p:sp>
      <p:sp>
        <p:nvSpPr>
          <p:cNvPr id="7" name="TextBox 6"/>
          <p:cNvSpPr txBox="1"/>
          <p:nvPr/>
        </p:nvSpPr>
        <p:spPr>
          <a:xfrm>
            <a:off x="3517448" y="223447"/>
            <a:ext cx="2109104" cy="707886"/>
          </a:xfrm>
          <a:prstGeom prst="rect">
            <a:avLst/>
          </a:prstGeom>
          <a:noFill/>
        </p:spPr>
        <p:txBody>
          <a:bodyPr wrap="none" rtlCol="0">
            <a:spAutoFit/>
          </a:bodyPr>
          <a:lstStyle/>
          <a:p>
            <a:r>
              <a:rPr lang="en-US" sz="4000" dirty="0" smtClean="0">
                <a:solidFill>
                  <a:schemeClr val="bg1"/>
                </a:solidFill>
              </a:rPr>
              <a:t>Impellers</a:t>
            </a:r>
            <a:endParaRPr lang="en-US" sz="4000"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18085" y="2138472"/>
            <a:ext cx="2615296" cy="235201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95600" y="3429000"/>
            <a:ext cx="2730952" cy="1414594"/>
          </a:xfrm>
          <a:prstGeom prst="rect">
            <a:avLst/>
          </a:prstGeom>
        </p:spPr>
      </p:pic>
      <p:sp>
        <p:nvSpPr>
          <p:cNvPr id="11" name="Rectangle 10"/>
          <p:cNvSpPr/>
          <p:nvPr/>
        </p:nvSpPr>
        <p:spPr>
          <a:xfrm>
            <a:off x="5763909" y="4490483"/>
            <a:ext cx="2323648" cy="553998"/>
          </a:xfrm>
          <a:prstGeom prst="rect">
            <a:avLst/>
          </a:prstGeom>
          <a:solidFill>
            <a:schemeClr val="tx1">
              <a:alpha val="49000"/>
            </a:schemeClr>
          </a:solidFill>
        </p:spPr>
        <p:txBody>
          <a:bodyPr wrap="square">
            <a:spAutoFit/>
          </a:bodyPr>
          <a:lstStyle/>
          <a:p>
            <a:pPr algn="just"/>
            <a:r>
              <a:rPr lang="en-US" sz="1000" dirty="0" smtClean="0">
                <a:solidFill>
                  <a:schemeClr val="bg1"/>
                </a:solidFill>
              </a:rPr>
              <a:t>Exiting Flow. 2013. Selecting a Centrifugal Compressor. AIChE. Web. 25 Nov. 2013.</a:t>
            </a:r>
            <a:endParaRPr lang="en-US" sz="1000" dirty="0">
              <a:solidFill>
                <a:schemeClr val="bg1"/>
              </a:solidFill>
            </a:endParaRPr>
          </a:p>
        </p:txBody>
      </p:sp>
      <p:sp>
        <p:nvSpPr>
          <p:cNvPr id="12" name="Rectangle 11"/>
          <p:cNvSpPr/>
          <p:nvPr/>
        </p:nvSpPr>
        <p:spPr>
          <a:xfrm>
            <a:off x="304800" y="4859815"/>
            <a:ext cx="4572000" cy="1477328"/>
          </a:xfrm>
          <a:prstGeom prst="rect">
            <a:avLst/>
          </a:prstGeom>
          <a:solidFill>
            <a:srgbClr val="FFFF00">
              <a:alpha val="35000"/>
            </a:srgbClr>
          </a:solidFill>
        </p:spPr>
        <p:txBody>
          <a:bodyPr>
            <a:spAutoFit/>
          </a:bodyPr>
          <a:lstStyle/>
          <a:p>
            <a:r>
              <a:rPr lang="en-US" dirty="0" smtClean="0">
                <a:solidFill>
                  <a:schemeClr val="bg1"/>
                </a:solidFill>
              </a:rPr>
              <a:t>Some statistics...</a:t>
            </a:r>
          </a:p>
          <a:p>
            <a:pPr marL="285750" indent="-285750">
              <a:buFont typeface="Arial" panose="020B0604020202020204" pitchFamily="34" charset="0"/>
              <a:buChar char="•"/>
            </a:pPr>
            <a:r>
              <a:rPr lang="en-US" dirty="0" smtClean="0">
                <a:solidFill>
                  <a:schemeClr val="bg1"/>
                </a:solidFill>
              </a:rPr>
              <a:t>Provide 100% of Kinetic Energy to fluid.</a:t>
            </a:r>
          </a:p>
          <a:p>
            <a:pPr marL="285750" indent="-285750">
              <a:buFont typeface="Arial" panose="020B0604020202020204" pitchFamily="34" charset="0"/>
              <a:buChar char="•"/>
            </a:pPr>
            <a:r>
              <a:rPr lang="en-US" dirty="0" smtClean="0">
                <a:solidFill>
                  <a:schemeClr val="bg1"/>
                </a:solidFill>
              </a:rPr>
              <a:t>Responsible for up to 70% of increase of static pressure.</a:t>
            </a:r>
          </a:p>
          <a:p>
            <a:pPr marL="285750" indent="-285750">
              <a:buFont typeface="Arial" panose="020B0604020202020204" pitchFamily="34" charset="0"/>
              <a:buChar char="•"/>
            </a:pPr>
            <a:r>
              <a:rPr lang="en-US" dirty="0" smtClean="0">
                <a:solidFill>
                  <a:schemeClr val="bg1"/>
                </a:solidFill>
              </a:rPr>
              <a:t>Able to achieve 96% efficiency.</a:t>
            </a:r>
            <a:endParaRPr lang="en-US" dirty="0">
              <a:solidFill>
                <a:schemeClr val="bg1"/>
              </a:solidFill>
            </a:endParaRPr>
          </a:p>
        </p:txBody>
      </p:sp>
      <p:sp>
        <p:nvSpPr>
          <p:cNvPr id="13" name="Rectangle 12"/>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8</a:t>
            </a:r>
            <a:endParaRPr lang="en-US" sz="900" dirty="0"/>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34427" y="0"/>
            <a:ext cx="3094758" cy="707886"/>
          </a:xfrm>
          <a:prstGeom prst="rect">
            <a:avLst/>
          </a:prstGeom>
        </p:spPr>
        <p:txBody>
          <a:bodyPr wrap="none">
            <a:spAutoFit/>
          </a:bodyPr>
          <a:lstStyle/>
          <a:p>
            <a:r>
              <a:rPr lang="en-US" sz="4000" dirty="0" smtClean="0">
                <a:solidFill>
                  <a:schemeClr val="bg1"/>
                </a:solidFill>
              </a:rPr>
              <a:t>Classifications</a:t>
            </a:r>
            <a:endParaRPr lang="en-US" sz="4000"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9973" y="945564"/>
            <a:ext cx="3265928" cy="168346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31387" y="-10886"/>
            <a:ext cx="3012613" cy="229164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2570708"/>
            <a:ext cx="2210109" cy="178142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118848" y="3429000"/>
            <a:ext cx="2266950" cy="2019300"/>
          </a:xfrm>
          <a:prstGeom prst="rect">
            <a:avLst/>
          </a:prstGeom>
        </p:spPr>
      </p:pic>
      <p:sp>
        <p:nvSpPr>
          <p:cNvPr id="10" name="Rectangle 9"/>
          <p:cNvSpPr/>
          <p:nvPr/>
        </p:nvSpPr>
        <p:spPr>
          <a:xfrm>
            <a:off x="4029773" y="377424"/>
            <a:ext cx="1391599" cy="461665"/>
          </a:xfrm>
          <a:prstGeom prst="rect">
            <a:avLst/>
          </a:prstGeom>
        </p:spPr>
        <p:txBody>
          <a:bodyPr wrap="none">
            <a:spAutoFit/>
          </a:bodyPr>
          <a:lstStyle/>
          <a:p>
            <a:r>
              <a:rPr lang="en-US" sz="2400" dirty="0" smtClean="0">
                <a:solidFill>
                  <a:schemeClr val="bg1"/>
                </a:solidFill>
              </a:rPr>
              <a:t>Shrouded</a:t>
            </a:r>
            <a:endParaRPr lang="en-US" sz="2400" dirty="0">
              <a:solidFill>
                <a:schemeClr val="bg1"/>
              </a:solidFill>
            </a:endParaRPr>
          </a:p>
        </p:txBody>
      </p:sp>
      <p:sp>
        <p:nvSpPr>
          <p:cNvPr id="12" name="Rectangle 11"/>
          <p:cNvSpPr/>
          <p:nvPr/>
        </p:nvSpPr>
        <p:spPr>
          <a:xfrm>
            <a:off x="533400" y="1515204"/>
            <a:ext cx="2346573" cy="400110"/>
          </a:xfrm>
          <a:prstGeom prst="rect">
            <a:avLst/>
          </a:prstGeom>
        </p:spPr>
        <p:txBody>
          <a:bodyPr wrap="square">
            <a:spAutoFit/>
          </a:bodyPr>
          <a:lstStyle/>
          <a:p>
            <a:pPr algn="just"/>
            <a:r>
              <a:rPr lang="en-US" sz="1000" dirty="0" smtClean="0">
                <a:solidFill>
                  <a:schemeClr val="bg1"/>
                </a:solidFill>
              </a:rPr>
              <a:t>Shrouded impeller. n.d. Impeller/Blisks. Prawest. Web. 25 Nov. 2013.</a:t>
            </a:r>
            <a:endParaRPr lang="en-US" sz="1000" dirty="0">
              <a:solidFill>
                <a:schemeClr val="bg1"/>
              </a:solidFill>
            </a:endParaRPr>
          </a:p>
        </p:txBody>
      </p:sp>
      <p:sp>
        <p:nvSpPr>
          <p:cNvPr id="13" name="Rectangle 12"/>
          <p:cNvSpPr/>
          <p:nvPr/>
        </p:nvSpPr>
        <p:spPr>
          <a:xfrm>
            <a:off x="6145901" y="2280761"/>
            <a:ext cx="2998099" cy="400110"/>
          </a:xfrm>
          <a:prstGeom prst="rect">
            <a:avLst/>
          </a:prstGeom>
          <a:solidFill>
            <a:schemeClr val="tx1">
              <a:alpha val="49000"/>
            </a:schemeClr>
          </a:solidFill>
        </p:spPr>
        <p:txBody>
          <a:bodyPr wrap="square">
            <a:spAutoFit/>
          </a:bodyPr>
          <a:lstStyle/>
          <a:p>
            <a:pPr algn="just"/>
            <a:r>
              <a:rPr lang="en-US" sz="1000" dirty="0" smtClean="0">
                <a:solidFill>
                  <a:schemeClr val="bg1"/>
                </a:solidFill>
              </a:rPr>
              <a:t>Shrouded Impeller. 2013. Selecting a Centrifugal Compressor. AIChE. Web. 25 Nov. 2013.</a:t>
            </a:r>
            <a:endParaRPr lang="en-US" sz="1000" dirty="0">
              <a:solidFill>
                <a:schemeClr val="bg1"/>
              </a:solidFill>
            </a:endParaRPr>
          </a:p>
        </p:txBody>
      </p:sp>
      <p:sp>
        <p:nvSpPr>
          <p:cNvPr id="15" name="Rectangle 14"/>
          <p:cNvSpPr/>
          <p:nvPr/>
        </p:nvSpPr>
        <p:spPr>
          <a:xfrm>
            <a:off x="2102836" y="5461538"/>
            <a:ext cx="2289616" cy="1015663"/>
          </a:xfrm>
          <a:prstGeom prst="rect">
            <a:avLst/>
          </a:prstGeom>
        </p:spPr>
        <p:txBody>
          <a:bodyPr wrap="square">
            <a:spAutoFit/>
          </a:bodyPr>
          <a:lstStyle/>
          <a:p>
            <a:pPr algn="just"/>
            <a:r>
              <a:rPr lang="en-US" sz="1000" dirty="0" smtClean="0">
                <a:solidFill>
                  <a:schemeClr val="bg1"/>
                </a:solidFill>
              </a:rPr>
              <a:t>Partial view of the AM01's motor bucket, showing the unshrouded impeller. 2011. Concepts NREC software blows holes in conventional fan design. Desktop Engineering. Web. 25 Nov. 2013.</a:t>
            </a:r>
            <a:endParaRPr lang="en-US" sz="1000" dirty="0">
              <a:solidFill>
                <a:schemeClr val="bg1"/>
              </a:solidFill>
            </a:endParaRPr>
          </a:p>
        </p:txBody>
      </p:sp>
      <p:sp>
        <p:nvSpPr>
          <p:cNvPr id="16" name="Rectangle 15"/>
          <p:cNvSpPr/>
          <p:nvPr/>
        </p:nvSpPr>
        <p:spPr>
          <a:xfrm>
            <a:off x="0" y="4352132"/>
            <a:ext cx="2102836" cy="553998"/>
          </a:xfrm>
          <a:prstGeom prst="rect">
            <a:avLst/>
          </a:prstGeom>
        </p:spPr>
        <p:txBody>
          <a:bodyPr wrap="square">
            <a:spAutoFit/>
          </a:bodyPr>
          <a:lstStyle/>
          <a:p>
            <a:pPr algn="just"/>
            <a:r>
              <a:rPr lang="en-US" sz="1000" dirty="0" smtClean="0">
                <a:solidFill>
                  <a:schemeClr val="bg1"/>
                </a:solidFill>
              </a:rPr>
              <a:t>Unshrouded Impeller. 2013. Selecting a Centrifugal Compressor. AIChE. Web. 25 Nov. 2013.</a:t>
            </a:r>
            <a:endParaRPr lang="en-US" sz="1000" dirty="0">
              <a:solidFill>
                <a:schemeClr val="bg1"/>
              </a:solidFill>
            </a:endParaRPr>
          </a:p>
        </p:txBody>
      </p:sp>
      <p:sp>
        <p:nvSpPr>
          <p:cNvPr id="17" name="Rectangle 16"/>
          <p:cNvSpPr/>
          <p:nvPr/>
        </p:nvSpPr>
        <p:spPr>
          <a:xfrm>
            <a:off x="2210109" y="3025496"/>
            <a:ext cx="1729833" cy="461665"/>
          </a:xfrm>
          <a:prstGeom prst="rect">
            <a:avLst/>
          </a:prstGeom>
        </p:spPr>
        <p:txBody>
          <a:bodyPr wrap="none">
            <a:spAutoFit/>
          </a:bodyPr>
          <a:lstStyle/>
          <a:p>
            <a:r>
              <a:rPr lang="en-US" sz="2400" dirty="0" smtClean="0">
                <a:solidFill>
                  <a:schemeClr val="bg1"/>
                </a:solidFill>
              </a:rPr>
              <a:t>Unshrouded</a:t>
            </a:r>
            <a:endParaRPr lang="en-US" sz="2400" dirty="0">
              <a:solidFill>
                <a:schemeClr val="bg1"/>
              </a:solidFill>
            </a:endParaRPr>
          </a:p>
        </p:txBody>
      </p:sp>
      <p:sp>
        <p:nvSpPr>
          <p:cNvPr id="18" name="TextBox 17"/>
          <p:cNvSpPr txBox="1"/>
          <p:nvPr/>
        </p:nvSpPr>
        <p:spPr>
          <a:xfrm>
            <a:off x="4572000" y="3058153"/>
            <a:ext cx="4431584" cy="3508653"/>
          </a:xfrm>
          <a:prstGeom prst="rect">
            <a:avLst/>
          </a:prstGeom>
          <a:solidFill>
            <a:schemeClr val="accent2"/>
          </a:solidFill>
        </p:spPr>
        <p:txBody>
          <a:bodyPr wrap="square" rtlCol="0">
            <a:spAutoFit/>
          </a:bodyPr>
          <a:lstStyle/>
          <a:p>
            <a:pPr algn="ctr"/>
            <a:r>
              <a:rPr lang="en-US" sz="2400" dirty="0" smtClean="0">
                <a:solidFill>
                  <a:schemeClr val="bg1"/>
                </a:solidFill>
              </a:rPr>
              <a:t>UNSHROUDED</a:t>
            </a:r>
          </a:p>
          <a:p>
            <a:pPr marL="285750" indent="-285750">
              <a:buFont typeface="Arial" panose="020B0604020202020204" pitchFamily="34" charset="0"/>
              <a:buChar char="•"/>
            </a:pPr>
            <a:endParaRPr lang="en-US" dirty="0" smtClean="0">
              <a:solidFill>
                <a:schemeClr val="bg1"/>
              </a:solidFill>
            </a:endParaRPr>
          </a:p>
          <a:p>
            <a:pPr marL="285750" indent="-285750" algn="just">
              <a:buFont typeface="Arial" panose="020B0604020202020204" pitchFamily="34" charset="0"/>
              <a:buChar char="•"/>
            </a:pPr>
            <a:r>
              <a:rPr lang="en-US" dirty="0" smtClean="0">
                <a:solidFill>
                  <a:schemeClr val="bg1"/>
                </a:solidFill>
              </a:rPr>
              <a:t>No cover = higher rotational speed.</a:t>
            </a:r>
          </a:p>
          <a:p>
            <a:pPr marL="285750" indent="-285750" algn="just">
              <a:buFont typeface="Arial" panose="020B0604020202020204" pitchFamily="34" charset="0"/>
              <a:buChar char="•"/>
            </a:pPr>
            <a:r>
              <a:rPr lang="en-US" dirty="0" smtClean="0">
                <a:solidFill>
                  <a:schemeClr val="bg1"/>
                </a:solidFill>
              </a:rPr>
              <a:t>Pressure ratio is proportional to (operating speed)^2</a:t>
            </a:r>
          </a:p>
          <a:p>
            <a:pPr marL="285750" indent="-285750" algn="just">
              <a:buFont typeface="Arial" panose="020B0604020202020204" pitchFamily="34" charset="0"/>
              <a:buChar char="•"/>
            </a:pPr>
            <a:r>
              <a:rPr lang="en-US" dirty="0" smtClean="0">
                <a:solidFill>
                  <a:schemeClr val="bg1"/>
                </a:solidFill>
              </a:rPr>
              <a:t>Unshrouded pressure ratio = 10:1.</a:t>
            </a:r>
          </a:p>
          <a:p>
            <a:pPr marL="285750" indent="-285750" algn="just">
              <a:buFont typeface="Arial" panose="020B0604020202020204" pitchFamily="34" charset="0"/>
              <a:buChar char="•"/>
            </a:pPr>
            <a:r>
              <a:rPr lang="en-US" dirty="0" smtClean="0">
                <a:solidFill>
                  <a:schemeClr val="bg1"/>
                </a:solidFill>
              </a:rPr>
              <a:t>Shrouded pressure ratio = 3:1.</a:t>
            </a:r>
          </a:p>
          <a:p>
            <a:pPr marL="285750" indent="-285750" algn="just">
              <a:buFont typeface="Arial" panose="020B0604020202020204" pitchFamily="34" charset="0"/>
              <a:buChar char="•"/>
            </a:pPr>
            <a:r>
              <a:rPr lang="en-US" dirty="0" smtClean="0">
                <a:solidFill>
                  <a:schemeClr val="bg1"/>
                </a:solidFill>
              </a:rPr>
              <a:t>Capable of generating higher pressures than shrouded impellers.</a:t>
            </a:r>
          </a:p>
          <a:p>
            <a:pPr marL="285750" indent="-285750" algn="just">
              <a:buFont typeface="Arial" panose="020B0604020202020204" pitchFamily="34" charset="0"/>
              <a:buChar char="•"/>
            </a:pPr>
            <a:r>
              <a:rPr lang="en-US" dirty="0" smtClean="0">
                <a:solidFill>
                  <a:schemeClr val="bg1"/>
                </a:solidFill>
              </a:rPr>
              <a:t>Lower efficiency due tip leakage (i.e. flow leaks over the rotating blades), which is not seen in shrouded impeller.</a:t>
            </a:r>
            <a:endParaRPr lang="en-US" dirty="0">
              <a:solidFill>
                <a:schemeClr val="bg1"/>
              </a:solidFill>
            </a:endParaRPr>
          </a:p>
        </p:txBody>
      </p:sp>
      <p:sp>
        <p:nvSpPr>
          <p:cNvPr id="19" name="Rectangle 18"/>
          <p:cNvSpPr/>
          <p:nvPr/>
        </p:nvSpPr>
        <p:spPr>
          <a:xfrm>
            <a:off x="8839200" y="6574512"/>
            <a:ext cx="304800" cy="28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9</a:t>
            </a:r>
            <a:endParaRPr lang="en-US" sz="900" dirty="0"/>
          </a:p>
        </p:txBody>
      </p:sp>
    </p:spTree>
    <p:extLst>
      <p:ext uri="{BB962C8B-B14F-4D97-AF65-F5344CB8AC3E}">
        <p14:creationId xmlns:p14="http://schemas.microsoft.com/office/powerpoint/2010/main" xmlns="" val="22093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3777</Words>
  <Application>Microsoft Office PowerPoint</Application>
  <PresentationFormat>On-screen Show (4:3)</PresentationFormat>
  <Paragraphs>547</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Vincent Heloin</cp:lastModifiedBy>
  <cp:revision>221</cp:revision>
  <dcterms:created xsi:type="dcterms:W3CDTF">2013-11-28T16:01:48Z</dcterms:created>
  <dcterms:modified xsi:type="dcterms:W3CDTF">2015-02-27T09:58:09Z</dcterms:modified>
</cp:coreProperties>
</file>