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27"/>
  </p:notesMasterIdLst>
  <p:sldIdLst>
    <p:sldId id="256" r:id="rId4"/>
    <p:sldId id="396" r:id="rId5"/>
    <p:sldId id="416" r:id="rId6"/>
    <p:sldId id="417" r:id="rId7"/>
    <p:sldId id="434" r:id="rId8"/>
    <p:sldId id="403" r:id="rId9"/>
    <p:sldId id="415" r:id="rId10"/>
    <p:sldId id="437" r:id="rId11"/>
    <p:sldId id="405" r:id="rId12"/>
    <p:sldId id="423" r:id="rId13"/>
    <p:sldId id="422" r:id="rId14"/>
    <p:sldId id="439" r:id="rId15"/>
    <p:sldId id="406" r:id="rId16"/>
    <p:sldId id="420" r:id="rId17"/>
    <p:sldId id="424" r:id="rId18"/>
    <p:sldId id="425" r:id="rId19"/>
    <p:sldId id="419" r:id="rId20"/>
    <p:sldId id="432" r:id="rId21"/>
    <p:sldId id="433" r:id="rId22"/>
    <p:sldId id="440" r:id="rId23"/>
    <p:sldId id="441" r:id="rId24"/>
    <p:sldId id="442" r:id="rId25"/>
    <p:sldId id="413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CC00"/>
    <a:srgbClr val="0000CC"/>
    <a:srgbClr val="99CCFF"/>
    <a:srgbClr val="FF0000"/>
    <a:srgbClr val="A6EEF8"/>
    <a:srgbClr val="FFFF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79" autoAdjust="0"/>
    <p:restoredTop sz="90359" autoAdjust="0"/>
  </p:normalViewPr>
  <p:slideViewPr>
    <p:cSldViewPr snapToGrid="0">
      <p:cViewPr varScale="1">
        <p:scale>
          <a:sx n="62" d="100"/>
          <a:sy n="62" d="100"/>
        </p:scale>
        <p:origin x="-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notesViewPr>
    <p:cSldViewPr snapToGrid="0">
      <p:cViewPr varScale="1">
        <p:scale>
          <a:sx n="84" d="100"/>
          <a:sy n="84" d="100"/>
        </p:scale>
        <p:origin x="-1668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NASA\NASA-JSC%2520He%2520Refrig%2520Perf%2520Map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6593100818782008E-2"/>
          <c:y val="3.8851102975132799E-2"/>
          <c:w val="0.91191638496150751"/>
          <c:h val="0.89579113974389835"/>
        </c:manualLayout>
      </c:layout>
      <c:scatterChart>
        <c:scatterStyle val="lineMarker"/>
        <c:ser>
          <c:idx val="0"/>
          <c:order val="0"/>
          <c:tx>
            <c:v>11K</c:v>
          </c:tx>
          <c:xVal>
            <c:numRef>
              <c:f>'Perf Map'!$A$6:$A$13</c:f>
              <c:numCache>
                <c:formatCode>0.0</c:formatCode>
                <c:ptCount val="8"/>
                <c:pt idx="0">
                  <c:v>7.2588072706675408</c:v>
                </c:pt>
                <c:pt idx="1">
                  <c:v>6.7488024598969369</c:v>
                </c:pt>
                <c:pt idx="2">
                  <c:v>6.2284001578336525</c:v>
                </c:pt>
                <c:pt idx="3">
                  <c:v>5.6972939788951207</c:v>
                </c:pt>
                <c:pt idx="4">
                  <c:v>5.1551970995806231</c:v>
                </c:pt>
                <c:pt idx="5">
                  <c:v>4.6018638087290098</c:v>
                </c:pt>
                <c:pt idx="6">
                  <c:v>4.0371279429726314</c:v>
                </c:pt>
                <c:pt idx="7">
                  <c:v>3.4609765370077432</c:v>
                </c:pt>
              </c:numCache>
            </c:numRef>
          </c:xVal>
          <c:yVal>
            <c:numRef>
              <c:f>'Perf Map'!$AS$6:$AS$13</c:f>
              <c:numCache>
                <c:formatCode>0.0</c:formatCode>
                <c:ptCount val="8"/>
                <c:pt idx="0">
                  <c:v>152.90182693211887</c:v>
                </c:pt>
                <c:pt idx="1">
                  <c:v>152.97075781235014</c:v>
                </c:pt>
                <c:pt idx="2">
                  <c:v>153.34367218919311</c:v>
                </c:pt>
                <c:pt idx="3">
                  <c:v>154.11759001120416</c:v>
                </c:pt>
                <c:pt idx="4">
                  <c:v>155.433778617325</c:v>
                </c:pt>
                <c:pt idx="5">
                  <c:v>157.50607575888876</c:v>
                </c:pt>
                <c:pt idx="6">
                  <c:v>160.67407427646987</c:v>
                </c:pt>
                <c:pt idx="7">
                  <c:v>165.51079865839165</c:v>
                </c:pt>
              </c:numCache>
            </c:numRef>
          </c:yVal>
        </c:ser>
        <c:ser>
          <c:idx val="1"/>
          <c:order val="1"/>
          <c:tx>
            <c:v>11K (est)</c:v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'Perf Map'!$A$13:$A$19</c:f>
              <c:numCache>
                <c:formatCode>0.0</c:formatCode>
                <c:ptCount val="7"/>
                <c:pt idx="0">
                  <c:v>3.4609765370077432</c:v>
                </c:pt>
                <c:pt idx="1">
                  <c:v>3</c:v>
                </c:pt>
                <c:pt idx="2">
                  <c:v>2.5</c:v>
                </c:pt>
                <c:pt idx="3">
                  <c:v>2</c:v>
                </c:pt>
                <c:pt idx="4">
                  <c:v>1.5</c:v>
                </c:pt>
                <c:pt idx="5">
                  <c:v>1</c:v>
                </c:pt>
                <c:pt idx="6">
                  <c:v>0.5</c:v>
                </c:pt>
              </c:numCache>
            </c:numRef>
          </c:xVal>
          <c:yVal>
            <c:numRef>
              <c:f>'Perf Map'!$AS$13:$AS$19</c:f>
              <c:numCache>
                <c:formatCode>0.0</c:formatCode>
                <c:ptCount val="7"/>
                <c:pt idx="0">
                  <c:v>165.51079865839165</c:v>
                </c:pt>
                <c:pt idx="1">
                  <c:v>190.94299692603559</c:v>
                </c:pt>
                <c:pt idx="2">
                  <c:v>229.13159631124239</c:v>
                </c:pt>
                <c:pt idx="3">
                  <c:v>286.41449538905357</c:v>
                </c:pt>
                <c:pt idx="4">
                  <c:v>381.8859938520701</c:v>
                </c:pt>
                <c:pt idx="5">
                  <c:v>572.82899077810714</c:v>
                </c:pt>
                <c:pt idx="6">
                  <c:v>1145.657981556212</c:v>
                </c:pt>
              </c:numCache>
            </c:numRef>
          </c:yVal>
        </c:ser>
        <c:ser>
          <c:idx val="2"/>
          <c:order val="2"/>
          <c:tx>
            <c:v>20K</c:v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xVal>
            <c:numRef>
              <c:f>'Perf Map'!$A$21:$A$31</c:f>
              <c:numCache>
                <c:formatCode>0.0</c:formatCode>
                <c:ptCount val="11"/>
                <c:pt idx="0">
                  <c:v>17.498604401910427</c:v>
                </c:pt>
                <c:pt idx="1">
                  <c:v>16.418215559675129</c:v>
                </c:pt>
                <c:pt idx="2">
                  <c:v>15.333339725403567</c:v>
                </c:pt>
                <c:pt idx="3">
                  <c:v>14.243992850210761</c:v>
                </c:pt>
                <c:pt idx="4">
                  <c:v>13.142591054967484</c:v>
                </c:pt>
                <c:pt idx="5">
                  <c:v>12.023786517709441</c:v>
                </c:pt>
                <c:pt idx="6">
                  <c:v>10.902141624503129</c:v>
                </c:pt>
                <c:pt idx="7">
                  <c:v>9.7779277701831653</c:v>
                </c:pt>
                <c:pt idx="8">
                  <c:v>8.6515417814627185</c:v>
                </c:pt>
                <c:pt idx="9">
                  <c:v>7.5235761485343025</c:v>
                </c:pt>
                <c:pt idx="10">
                  <c:v>6.3949436600519247</c:v>
                </c:pt>
              </c:numCache>
            </c:numRef>
          </c:xVal>
          <c:yVal>
            <c:numRef>
              <c:f>'Perf Map'!$AS$21:$AS$31</c:f>
              <c:numCache>
                <c:formatCode>0.0</c:formatCode>
                <c:ptCount val="11"/>
                <c:pt idx="0">
                  <c:v>71.711272780898327</c:v>
                </c:pt>
                <c:pt idx="1">
                  <c:v>72.020928617163719</c:v>
                </c:pt>
                <c:pt idx="2">
                  <c:v>72.404671452924148</c:v>
                </c:pt>
                <c:pt idx="3">
                  <c:v>72.880196470584124</c:v>
                </c:pt>
                <c:pt idx="4">
                  <c:v>73.504594764432227</c:v>
                </c:pt>
                <c:pt idx="5">
                  <c:v>74.347349993407533</c:v>
                </c:pt>
                <c:pt idx="6">
                  <c:v>75.400628147959409</c:v>
                </c:pt>
                <c:pt idx="7">
                  <c:v>76.736516330772332</c:v>
                </c:pt>
                <c:pt idx="8">
                  <c:v>78.463712264322425</c:v>
                </c:pt>
                <c:pt idx="9">
                  <c:v>80.754128678635723</c:v>
                </c:pt>
                <c:pt idx="10">
                  <c:v>83.896704686745622</c:v>
                </c:pt>
              </c:numCache>
            </c:numRef>
          </c:yVal>
        </c:ser>
        <c:ser>
          <c:idx val="3"/>
          <c:order val="3"/>
          <c:tx>
            <c:v>20K (est)</c:v>
          </c:tx>
          <c:spPr>
            <a:ln>
              <a:solidFill>
                <a:srgbClr val="C0504D"/>
              </a:solidFill>
              <a:prstDash val="sysDot"/>
            </a:ln>
          </c:spPr>
          <c:marker>
            <c:symbol val="none"/>
          </c:marker>
          <c:xVal>
            <c:numRef>
              <c:f>'Perf Map'!$A$31:$A$37</c:f>
              <c:numCache>
                <c:formatCode>0.0</c:formatCode>
                <c:ptCount val="7"/>
                <c:pt idx="0">
                  <c:v>6.3949436600519247</c:v>
                </c:pt>
                <c:pt idx="1">
                  <c:v>5.5</c:v>
                </c:pt>
                <c:pt idx="2">
                  <c:v>4.5</c:v>
                </c:pt>
                <c:pt idx="3">
                  <c:v>3.5</c:v>
                </c:pt>
                <c:pt idx="4">
                  <c:v>2.5</c:v>
                </c:pt>
                <c:pt idx="5">
                  <c:v>1.5</c:v>
                </c:pt>
                <c:pt idx="6">
                  <c:v>0.5</c:v>
                </c:pt>
              </c:numCache>
            </c:numRef>
          </c:xVal>
          <c:yVal>
            <c:numRef>
              <c:f>'Perf Map'!$AS$31:$AS$37</c:f>
              <c:numCache>
                <c:formatCode>0.0</c:formatCode>
                <c:ptCount val="7"/>
                <c:pt idx="0">
                  <c:v>83.896704686745622</c:v>
                </c:pt>
                <c:pt idx="1">
                  <c:v>97.548127224682275</c:v>
                </c:pt>
                <c:pt idx="2">
                  <c:v>119.22548883016704</c:v>
                </c:pt>
                <c:pt idx="3">
                  <c:v>153.28991421021502</c:v>
                </c:pt>
                <c:pt idx="4">
                  <c:v>214.60587989430067</c:v>
                </c:pt>
                <c:pt idx="5">
                  <c:v>357.6764664905017</c:v>
                </c:pt>
                <c:pt idx="6">
                  <c:v>1073.029399471505</c:v>
                </c:pt>
              </c:numCache>
            </c:numRef>
          </c:yVal>
        </c:ser>
        <c:ser>
          <c:idx val="4"/>
          <c:order val="4"/>
          <c:tx>
            <c:v>40K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'Perf Map'!$A$39:$A$48</c:f>
              <c:numCache>
                <c:formatCode>0.0</c:formatCode>
                <c:ptCount val="10"/>
                <c:pt idx="0">
                  <c:v>29.676798921884195</c:v>
                </c:pt>
                <c:pt idx="1">
                  <c:v>27.79122447785609</c:v>
                </c:pt>
                <c:pt idx="2">
                  <c:v>25.904478839223593</c:v>
                </c:pt>
                <c:pt idx="3">
                  <c:v>24.016751760016483</c:v>
                </c:pt>
                <c:pt idx="4">
                  <c:v>22.128279881684989</c:v>
                </c:pt>
                <c:pt idx="5">
                  <c:v>20.239363610258945</c:v>
                </c:pt>
                <c:pt idx="6">
                  <c:v>18.350393203678632</c:v>
                </c:pt>
                <c:pt idx="7">
                  <c:v>16.46188775640103</c:v>
                </c:pt>
                <c:pt idx="8">
                  <c:v>14.574558001906412</c:v>
                </c:pt>
                <c:pt idx="9">
                  <c:v>12.689410805325156</c:v>
                </c:pt>
              </c:numCache>
            </c:numRef>
          </c:xVal>
          <c:yVal>
            <c:numRef>
              <c:f>'Perf Map'!$AS$39:$AS$48</c:f>
              <c:numCache>
                <c:formatCode>0.0</c:formatCode>
                <c:ptCount val="10"/>
                <c:pt idx="0">
                  <c:v>38.837228656601845</c:v>
                </c:pt>
                <c:pt idx="1">
                  <c:v>39.093557793416096</c:v>
                </c:pt>
                <c:pt idx="2">
                  <c:v>39.394022280225556</c:v>
                </c:pt>
                <c:pt idx="3">
                  <c:v>39.748963898266545</c:v>
                </c:pt>
                <c:pt idx="4">
                  <c:v>40.172191554207394</c:v>
                </c:pt>
                <c:pt idx="5">
                  <c:v>40.682560413169256</c:v>
                </c:pt>
                <c:pt idx="6">
                  <c:v>41.306502056150215</c:v>
                </c:pt>
                <c:pt idx="7">
                  <c:v>42.082243290945819</c:v>
                </c:pt>
                <c:pt idx="8">
                  <c:v>43.067194255779278</c:v>
                </c:pt>
                <c:pt idx="9">
                  <c:v>44.351677363374513</c:v>
                </c:pt>
              </c:numCache>
            </c:numRef>
          </c:yVal>
        </c:ser>
        <c:ser>
          <c:idx val="5"/>
          <c:order val="5"/>
          <c:tx>
            <c:v>40K (est)</c:v>
          </c:tx>
          <c:spPr>
            <a:ln>
              <a:solidFill>
                <a:schemeClr val="accent6">
                  <a:lumMod val="7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'Perf Map'!$A$48:$A$54</c:f>
              <c:numCache>
                <c:formatCode>0.0</c:formatCode>
                <c:ptCount val="7"/>
                <c:pt idx="0">
                  <c:v>12.689410805325156</c:v>
                </c:pt>
                <c:pt idx="1">
                  <c:v>10.5</c:v>
                </c:pt>
                <c:pt idx="2">
                  <c:v>8.5</c:v>
                </c:pt>
                <c:pt idx="3">
                  <c:v>6.5</c:v>
                </c:pt>
                <c:pt idx="4">
                  <c:v>4.5</c:v>
                </c:pt>
                <c:pt idx="5">
                  <c:v>2.5</c:v>
                </c:pt>
                <c:pt idx="6">
                  <c:v>0.5</c:v>
                </c:pt>
              </c:numCache>
            </c:numRef>
          </c:xVal>
          <c:yVal>
            <c:numRef>
              <c:f>'Perf Map'!$AS$48:$AS$54</c:f>
              <c:numCache>
                <c:formatCode>0.0</c:formatCode>
                <c:ptCount val="7"/>
                <c:pt idx="0">
                  <c:v>44.351677363374513</c:v>
                </c:pt>
                <c:pt idx="1">
                  <c:v>53.599681330390574</c:v>
                </c:pt>
                <c:pt idx="2">
                  <c:v>66.211371055188351</c:v>
                </c:pt>
                <c:pt idx="3">
                  <c:v>86.584100610630941</c:v>
                </c:pt>
                <c:pt idx="4">
                  <c:v>125.0659231042447</c:v>
                </c:pt>
                <c:pt idx="5">
                  <c:v>225.11866158764045</c:v>
                </c:pt>
                <c:pt idx="6">
                  <c:v>1125.5933079382003</c:v>
                </c:pt>
              </c:numCache>
            </c:numRef>
          </c:yVal>
        </c:ser>
        <c:ser>
          <c:idx val="6"/>
          <c:order val="6"/>
          <c:tx>
            <c:v>60K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'Perf Map'!$A$56:$A$63</c:f>
              <c:numCache>
                <c:formatCode>0.0</c:formatCode>
                <c:ptCount val="8"/>
                <c:pt idx="0">
                  <c:v>38.726721651682183</c:v>
                </c:pt>
                <c:pt idx="1">
                  <c:v>36.264795500733577</c:v>
                </c:pt>
                <c:pt idx="2">
                  <c:v>33.802559227713701</c:v>
                </c:pt>
                <c:pt idx="3">
                  <c:v>31.340251886475592</c:v>
                </c:pt>
                <c:pt idx="4">
                  <c:v>28.878171863240297</c:v>
                </c:pt>
                <c:pt idx="5">
                  <c:v>26.416698169509125</c:v>
                </c:pt>
                <c:pt idx="6">
                  <c:v>23.956322759069629</c:v>
                </c:pt>
                <c:pt idx="7">
                  <c:v>21.497699944797098</c:v>
                </c:pt>
              </c:numCache>
            </c:numRef>
          </c:xVal>
          <c:yVal>
            <c:numRef>
              <c:f>'Perf Map'!$AS$56:$AS$63</c:f>
              <c:numCache>
                <c:formatCode>0.0</c:formatCode>
                <c:ptCount val="8"/>
                <c:pt idx="0">
                  <c:v>28.785827036146287</c:v>
                </c:pt>
                <c:pt idx="1">
                  <c:v>28.987487331061317</c:v>
                </c:pt>
                <c:pt idx="2">
                  <c:v>29.222340850362492</c:v>
                </c:pt>
                <c:pt idx="3">
                  <c:v>29.498133167950627</c:v>
                </c:pt>
                <c:pt idx="4">
                  <c:v>29.825201010834881</c:v>
                </c:pt>
                <c:pt idx="5">
                  <c:v>30.217649823179823</c:v>
                </c:pt>
                <c:pt idx="6">
                  <c:v>30.695239564925345</c:v>
                </c:pt>
                <c:pt idx="7">
                  <c:v>31.286526886776244</c:v>
                </c:pt>
              </c:numCache>
            </c:numRef>
          </c:yVal>
        </c:ser>
        <c:ser>
          <c:idx val="7"/>
          <c:order val="7"/>
          <c:tx>
            <c:v>60K (est)</c:v>
          </c:tx>
          <c:spPr>
            <a:ln>
              <a:solidFill>
                <a:schemeClr val="accent3">
                  <a:lumMod val="7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'Perf Map'!$A$63:$A$72</c:f>
              <c:numCache>
                <c:formatCode>0.0</c:formatCode>
                <c:ptCount val="10"/>
                <c:pt idx="0">
                  <c:v>21.497699944797098</c:v>
                </c:pt>
                <c:pt idx="1">
                  <c:v>20</c:v>
                </c:pt>
                <c:pt idx="2">
                  <c:v>17.5</c:v>
                </c:pt>
                <c:pt idx="3">
                  <c:v>15</c:v>
                </c:pt>
                <c:pt idx="4">
                  <c:v>12.5</c:v>
                </c:pt>
                <c:pt idx="5">
                  <c:v>10</c:v>
                </c:pt>
                <c:pt idx="6">
                  <c:v>7.5</c:v>
                </c:pt>
                <c:pt idx="7">
                  <c:v>5</c:v>
                </c:pt>
                <c:pt idx="8">
                  <c:v>2.5</c:v>
                </c:pt>
                <c:pt idx="9">
                  <c:v>0.5</c:v>
                </c:pt>
              </c:numCache>
            </c:numRef>
          </c:xVal>
          <c:yVal>
            <c:numRef>
              <c:f>'Perf Map'!$AS$63:$AS$72</c:f>
              <c:numCache>
                <c:formatCode>0.0</c:formatCode>
                <c:ptCount val="10"/>
                <c:pt idx="0">
                  <c:v>31.286526886776244</c:v>
                </c:pt>
                <c:pt idx="1">
                  <c:v>33.629418366337283</c:v>
                </c:pt>
                <c:pt idx="2">
                  <c:v>38.433620990099762</c:v>
                </c:pt>
                <c:pt idx="3">
                  <c:v>44.839224488449624</c:v>
                </c:pt>
                <c:pt idx="4">
                  <c:v>53.807069386139645</c:v>
                </c:pt>
                <c:pt idx="5">
                  <c:v>67.258836732674254</c:v>
                </c:pt>
                <c:pt idx="6">
                  <c:v>89.678448976899091</c:v>
                </c:pt>
                <c:pt idx="7">
                  <c:v>134.51767346534876</c:v>
                </c:pt>
                <c:pt idx="8">
                  <c:v>269.03534693069759</c:v>
                </c:pt>
                <c:pt idx="9">
                  <c:v>1345.1767346534898</c:v>
                </c:pt>
              </c:numCache>
            </c:numRef>
          </c:yVal>
        </c:ser>
        <c:ser>
          <c:idx val="8"/>
          <c:order val="8"/>
          <c:tx>
            <c:v>80K - 1 Turbine</c:v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noFill/>
              <a:ln w="19050">
                <a:solidFill>
                  <a:srgbClr val="8064A2"/>
                </a:solidFill>
              </a:ln>
            </c:spPr>
          </c:marker>
          <c:xVal>
            <c:numRef>
              <c:f>'Perf Map'!$A$74:$A$79</c:f>
              <c:numCache>
                <c:formatCode>0.0</c:formatCode>
                <c:ptCount val="6"/>
                <c:pt idx="0">
                  <c:v>42.438453035475163</c:v>
                </c:pt>
                <c:pt idx="1">
                  <c:v>39.774055489112975</c:v>
                </c:pt>
                <c:pt idx="2">
                  <c:v>37.108684914682364</c:v>
                </c:pt>
                <c:pt idx="3">
                  <c:v>34.442716148915267</c:v>
                </c:pt>
                <c:pt idx="4">
                  <c:v>31.776387858431587</c:v>
                </c:pt>
                <c:pt idx="5">
                  <c:v>29.110008310854049</c:v>
                </c:pt>
              </c:numCache>
            </c:numRef>
          </c:xVal>
          <c:yVal>
            <c:numRef>
              <c:f>'Perf Map'!$AS$74:$AS$79</c:f>
              <c:numCache>
                <c:formatCode>0.0</c:formatCode>
                <c:ptCount val="6"/>
                <c:pt idx="0">
                  <c:v>30.286771006934803</c:v>
                </c:pt>
                <c:pt idx="1">
                  <c:v>30.50971104185674</c:v>
                </c:pt>
                <c:pt idx="2">
                  <c:v>30.766082173261811</c:v>
                </c:pt>
                <c:pt idx="3">
                  <c:v>31.063334366882785</c:v>
                </c:pt>
                <c:pt idx="4">
                  <c:v>31.411542128931629</c:v>
                </c:pt>
                <c:pt idx="5">
                  <c:v>31.824392205337169</c:v>
                </c:pt>
              </c:numCache>
            </c:numRef>
          </c:yVal>
        </c:ser>
        <c:ser>
          <c:idx val="9"/>
          <c:order val="9"/>
          <c:tx>
            <c:v>80K - 1 Turbine (est)</c:v>
          </c:tx>
          <c:spPr>
            <a:ln>
              <a:solidFill>
                <a:srgbClr val="8064A2"/>
              </a:solidFill>
              <a:prstDash val="sysDot"/>
            </a:ln>
          </c:spPr>
          <c:marker>
            <c:symbol val="none"/>
          </c:marker>
          <c:xVal>
            <c:numRef>
              <c:f>'Perf Map'!$A$79:$A$85</c:f>
              <c:numCache>
                <c:formatCode>0.0</c:formatCode>
                <c:ptCount val="7"/>
                <c:pt idx="0">
                  <c:v>29.110008310854049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5</c:v>
                </c:pt>
                <c:pt idx="6">
                  <c:v>0.5</c:v>
                </c:pt>
              </c:numCache>
            </c:numRef>
          </c:xVal>
          <c:yVal>
            <c:numRef>
              <c:f>'Perf Map'!$AS$79:$AS$85</c:f>
              <c:numCache>
                <c:formatCode>0.0</c:formatCode>
                <c:ptCount val="7"/>
                <c:pt idx="0">
                  <c:v>31.824392205337169</c:v>
                </c:pt>
                <c:pt idx="1">
                  <c:v>37.056332863409807</c:v>
                </c:pt>
                <c:pt idx="2">
                  <c:v>46.320416079262067</c:v>
                </c:pt>
                <c:pt idx="3">
                  <c:v>61.760554772349572</c:v>
                </c:pt>
                <c:pt idx="4">
                  <c:v>92.640832158524034</c:v>
                </c:pt>
                <c:pt idx="5">
                  <c:v>185.28166431704872</c:v>
                </c:pt>
                <c:pt idx="6">
                  <c:v>1852.8166431704881</c:v>
                </c:pt>
              </c:numCache>
            </c:numRef>
          </c:yVal>
        </c:ser>
        <c:ser>
          <c:idx val="10"/>
          <c:order val="10"/>
          <c:tx>
            <c:v>80K - 2 Turbine</c:v>
          </c:tx>
          <c:spPr>
            <a:ln>
              <a:solidFill>
                <a:srgbClr val="FF66CC"/>
              </a:solidFill>
            </a:ln>
          </c:spPr>
          <c:marker>
            <c:spPr>
              <a:noFill/>
              <a:ln w="19050">
                <a:solidFill>
                  <a:srgbClr val="FF66CC"/>
                </a:solidFill>
              </a:ln>
            </c:spPr>
          </c:marker>
          <c:xVal>
            <c:numRef>
              <c:f>'Perf Map'!$A$87:$A$97</c:f>
              <c:numCache>
                <c:formatCode>0.0</c:formatCode>
                <c:ptCount val="11"/>
                <c:pt idx="0">
                  <c:v>71.475656627600756</c:v>
                </c:pt>
                <c:pt idx="1">
                  <c:v>67.052157511815551</c:v>
                </c:pt>
                <c:pt idx="2">
                  <c:v>62.619311654890204</c:v>
                </c:pt>
                <c:pt idx="3">
                  <c:v>58.176700391216997</c:v>
                </c:pt>
                <c:pt idx="4">
                  <c:v>53.724455335789884</c:v>
                </c:pt>
                <c:pt idx="5">
                  <c:v>49.262823095006205</c:v>
                </c:pt>
                <c:pt idx="6">
                  <c:v>44.792197177727452</c:v>
                </c:pt>
                <c:pt idx="7">
                  <c:v>40.270497432636994</c:v>
                </c:pt>
                <c:pt idx="8">
                  <c:v>35.736597981322596</c:v>
                </c:pt>
                <c:pt idx="9">
                  <c:v>31.206840299180087</c:v>
                </c:pt>
                <c:pt idx="10">
                  <c:v>26.684012512863184</c:v>
                </c:pt>
              </c:numCache>
            </c:numRef>
          </c:xVal>
          <c:yVal>
            <c:numRef>
              <c:f>'Perf Map'!$AS$87:$AS$97</c:f>
              <c:numCache>
                <c:formatCode>0.0</c:formatCode>
                <c:ptCount val="11"/>
                <c:pt idx="0">
                  <c:v>21.394771552549926</c:v>
                </c:pt>
                <c:pt idx="1">
                  <c:v>21.526597446218393</c:v>
                </c:pt>
                <c:pt idx="2">
                  <c:v>21.679330566287739</c:v>
                </c:pt>
                <c:pt idx="3">
                  <c:v>21.857794663781974</c:v>
                </c:pt>
                <c:pt idx="4">
                  <c:v>22.068307113989462</c:v>
                </c:pt>
                <c:pt idx="5">
                  <c:v>22.319429374009516</c:v>
                </c:pt>
                <c:pt idx="6">
                  <c:v>22.623067175260843</c:v>
                </c:pt>
                <c:pt idx="7">
                  <c:v>23.012221193375076</c:v>
                </c:pt>
                <c:pt idx="8">
                  <c:v>23.503641429771129</c:v>
                </c:pt>
                <c:pt idx="9">
                  <c:v>24.133149359309829</c:v>
                </c:pt>
                <c:pt idx="10">
                  <c:v>24.967473757089223</c:v>
                </c:pt>
              </c:numCache>
            </c:numRef>
          </c:yVal>
        </c:ser>
        <c:ser>
          <c:idx val="11"/>
          <c:order val="11"/>
          <c:tx>
            <c:v>80K - 2 Turbine (est)</c:v>
          </c:tx>
          <c:spPr>
            <a:ln>
              <a:solidFill>
                <a:srgbClr val="FF66CC"/>
              </a:solidFill>
              <a:prstDash val="sysDot"/>
            </a:ln>
          </c:spPr>
          <c:marker>
            <c:symbol val="none"/>
          </c:marker>
          <c:xVal>
            <c:numRef>
              <c:f>'Perf Map'!$A$97:$A$103</c:f>
              <c:numCache>
                <c:formatCode>0.0</c:formatCode>
                <c:ptCount val="7"/>
                <c:pt idx="0">
                  <c:v>26.684012512863184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5</c:v>
                </c:pt>
                <c:pt idx="6">
                  <c:v>0.5</c:v>
                </c:pt>
              </c:numCache>
            </c:numRef>
          </c:xVal>
          <c:yVal>
            <c:numRef>
              <c:f>'Perf Map'!$AS$97:$AS$103</c:f>
              <c:numCache>
                <c:formatCode>0.0</c:formatCode>
                <c:ptCount val="7"/>
                <c:pt idx="0">
                  <c:v>24.967473757089223</c:v>
                </c:pt>
                <c:pt idx="1">
                  <c:v>26.649295285950124</c:v>
                </c:pt>
                <c:pt idx="2">
                  <c:v>33.311619107437537</c:v>
                </c:pt>
                <c:pt idx="3">
                  <c:v>44.415492143250205</c:v>
                </c:pt>
                <c:pt idx="4">
                  <c:v>66.623238214875258</c:v>
                </c:pt>
                <c:pt idx="5">
                  <c:v>133.24647642975052</c:v>
                </c:pt>
                <c:pt idx="6">
                  <c:v>1332.4647642975058</c:v>
                </c:pt>
              </c:numCache>
            </c:numRef>
          </c:yVal>
        </c:ser>
        <c:ser>
          <c:idx val="12"/>
          <c:order val="12"/>
          <c:tx>
            <c:v>100K - 1 Turbine</c:v>
          </c:tx>
          <c:spPr>
            <a:ln>
              <a:solidFill>
                <a:srgbClr val="FF3300"/>
              </a:solidFill>
            </a:ln>
          </c:spPr>
          <c:marker>
            <c:symbol val="triangle"/>
            <c:size val="7"/>
            <c:spPr>
              <a:noFill/>
              <a:ln w="19050">
                <a:solidFill>
                  <a:srgbClr val="FF3300"/>
                </a:solidFill>
              </a:ln>
            </c:spPr>
          </c:marker>
          <c:xVal>
            <c:numRef>
              <c:f>'Perf Map'!$A$105:$A$110</c:f>
              <c:numCache>
                <c:formatCode>0.0</c:formatCode>
                <c:ptCount val="6"/>
                <c:pt idx="0">
                  <c:v>66.470128299438286</c:v>
                </c:pt>
                <c:pt idx="1">
                  <c:v>62.476072019478458</c:v>
                </c:pt>
                <c:pt idx="2">
                  <c:v>58.474474795159999</c:v>
                </c:pt>
                <c:pt idx="3">
                  <c:v>54.465015989740913</c:v>
                </c:pt>
                <c:pt idx="4">
                  <c:v>50.431890889140895</c:v>
                </c:pt>
                <c:pt idx="5">
                  <c:v>46.374747037183369</c:v>
                </c:pt>
              </c:numCache>
            </c:numRef>
          </c:xVal>
          <c:yVal>
            <c:numRef>
              <c:f>'Perf Map'!$AS$105:$AS$110</c:f>
              <c:numCache>
                <c:formatCode>0.0</c:formatCode>
                <c:ptCount val="6"/>
                <c:pt idx="0">
                  <c:v>21.169789494861789</c:v>
                </c:pt>
                <c:pt idx="1">
                  <c:v>21.266482613184209</c:v>
                </c:pt>
                <c:pt idx="2">
                  <c:v>21.378847664208298</c:v>
                </c:pt>
                <c:pt idx="3">
                  <c:v>21.510473997685928</c:v>
                </c:pt>
                <c:pt idx="4">
                  <c:v>21.670763163397133</c:v>
                </c:pt>
                <c:pt idx="5">
                  <c:v>21.867606425795543</c:v>
                </c:pt>
              </c:numCache>
            </c:numRef>
          </c:yVal>
        </c:ser>
        <c:ser>
          <c:idx val="13"/>
          <c:order val="13"/>
          <c:tx>
            <c:v>100K - 1 Turbine (est)</c:v>
          </c:tx>
          <c:spPr>
            <a:ln>
              <a:solidFill>
                <a:srgbClr val="FF3300"/>
              </a:solidFill>
              <a:prstDash val="sysDot"/>
            </a:ln>
          </c:spPr>
          <c:marker>
            <c:symbol val="none"/>
          </c:marker>
          <c:xVal>
            <c:numRef>
              <c:f>'Perf Map'!$A$110:$A$115</c:f>
              <c:numCache>
                <c:formatCode>0.0</c:formatCode>
                <c:ptCount val="6"/>
                <c:pt idx="0">
                  <c:v>46.374747037183369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  <c:pt idx="5">
                  <c:v>0.5</c:v>
                </c:pt>
              </c:numCache>
            </c:numRef>
          </c:xVal>
          <c:yVal>
            <c:numRef>
              <c:f>'Perf Map'!$AS$110:$AS$115</c:f>
              <c:numCache>
                <c:formatCode>0.0</c:formatCode>
                <c:ptCount val="6"/>
                <c:pt idx="0">
                  <c:v>21.867606425795543</c:v>
                </c:pt>
                <c:pt idx="1">
                  <c:v>25.352617907623856</c:v>
                </c:pt>
                <c:pt idx="2">
                  <c:v>33.803490543498441</c:v>
                </c:pt>
                <c:pt idx="3">
                  <c:v>50.705235815247782</c:v>
                </c:pt>
                <c:pt idx="4">
                  <c:v>101.41047163049555</c:v>
                </c:pt>
                <c:pt idx="5">
                  <c:v>2028.2094326099098</c:v>
                </c:pt>
              </c:numCache>
            </c:numRef>
          </c:yVal>
        </c:ser>
        <c:ser>
          <c:idx val="14"/>
          <c:order val="14"/>
          <c:tx>
            <c:v>100K - 2 Turbine</c:v>
          </c:tx>
          <c:spPr>
            <a:ln>
              <a:solidFill>
                <a:srgbClr val="008000"/>
              </a:solidFill>
            </a:ln>
          </c:spPr>
          <c:marker>
            <c:spPr>
              <a:noFill/>
              <a:ln w="19050">
                <a:solidFill>
                  <a:srgbClr val="008000"/>
                </a:solidFill>
              </a:ln>
            </c:spPr>
          </c:marker>
          <c:xVal>
            <c:numRef>
              <c:f>'Perf Map'!$A$117:$A$127</c:f>
              <c:numCache>
                <c:formatCode>0.0</c:formatCode>
                <c:ptCount val="11"/>
                <c:pt idx="0">
                  <c:v>119.58890613143616</c:v>
                </c:pt>
                <c:pt idx="1">
                  <c:v>112.4532621847691</c:v>
                </c:pt>
                <c:pt idx="2">
                  <c:v>105.29747921918657</c:v>
                </c:pt>
                <c:pt idx="3">
                  <c:v>98.12085615748498</c:v>
                </c:pt>
                <c:pt idx="4">
                  <c:v>90.922944108313573</c:v>
                </c:pt>
                <c:pt idx="5">
                  <c:v>83.703317539884367</c:v>
                </c:pt>
                <c:pt idx="6">
                  <c:v>76.461561076167442</c:v>
                </c:pt>
                <c:pt idx="7">
                  <c:v>69.197314922012993</c:v>
                </c:pt>
                <c:pt idx="8">
                  <c:v>61.910290631782445</c:v>
                </c:pt>
                <c:pt idx="9">
                  <c:v>54.600386523642392</c:v>
                </c:pt>
                <c:pt idx="10">
                  <c:v>47.267880540097224</c:v>
                </c:pt>
              </c:numCache>
            </c:numRef>
          </c:xVal>
          <c:yVal>
            <c:numRef>
              <c:f>'Perf Map'!$AS$117:$AS$127</c:f>
              <c:numCache>
                <c:formatCode>0.0</c:formatCode>
                <c:ptCount val="11"/>
                <c:pt idx="0">
                  <c:v>14.628443345661397</c:v>
                </c:pt>
                <c:pt idx="1">
                  <c:v>14.684991506781119</c:v>
                </c:pt>
                <c:pt idx="2">
                  <c:v>14.751001808642425</c:v>
                </c:pt>
                <c:pt idx="3">
                  <c:v>14.828327457614968</c:v>
                </c:pt>
                <c:pt idx="4">
                  <c:v>14.919672261385852</c:v>
                </c:pt>
                <c:pt idx="5">
                  <c:v>15.028669673748432</c:v>
                </c:pt>
                <c:pt idx="6">
                  <c:v>15.160324251090115</c:v>
                </c:pt>
                <c:pt idx="7">
                  <c:v>15.321725727814298</c:v>
                </c:pt>
                <c:pt idx="8">
                  <c:v>15.523270641072129</c:v>
                </c:pt>
                <c:pt idx="9">
                  <c:v>15.780851872256719</c:v>
                </c:pt>
                <c:pt idx="10">
                  <c:v>16.120071234317574</c:v>
                </c:pt>
              </c:numCache>
            </c:numRef>
          </c:yVal>
        </c:ser>
        <c:ser>
          <c:idx val="15"/>
          <c:order val="15"/>
          <c:tx>
            <c:v>100K - 2 Turbine (est)</c:v>
          </c:tx>
          <c:spPr>
            <a:ln>
              <a:solidFill>
                <a:srgbClr val="008000"/>
              </a:solidFill>
              <a:prstDash val="sysDot"/>
            </a:ln>
          </c:spPr>
          <c:marker>
            <c:symbol val="none"/>
          </c:marker>
          <c:xVal>
            <c:numRef>
              <c:f>'Perf Map'!$A$127:$A$133</c:f>
              <c:numCache>
                <c:formatCode>0.0</c:formatCode>
                <c:ptCount val="7"/>
                <c:pt idx="0">
                  <c:v>47.267880540097224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  <c:pt idx="5">
                  <c:v>5</c:v>
                </c:pt>
                <c:pt idx="6">
                  <c:v>0.5</c:v>
                </c:pt>
              </c:numCache>
            </c:numRef>
          </c:xVal>
          <c:yVal>
            <c:numRef>
              <c:f>'Perf Map'!$AS$127:$AS$133</c:f>
              <c:numCache>
                <c:formatCode>0.0</c:formatCode>
                <c:ptCount val="7"/>
                <c:pt idx="0">
                  <c:v>16.120071234317574</c:v>
                </c:pt>
                <c:pt idx="1">
                  <c:v>19.049040035039489</c:v>
                </c:pt>
                <c:pt idx="2">
                  <c:v>25.398720046719301</c:v>
                </c:pt>
                <c:pt idx="3">
                  <c:v>38.098080070079099</c:v>
                </c:pt>
                <c:pt idx="4">
                  <c:v>76.196160140158071</c:v>
                </c:pt>
                <c:pt idx="5">
                  <c:v>152.3923202803164</c:v>
                </c:pt>
                <c:pt idx="6">
                  <c:v>1523.9232028031608</c:v>
                </c:pt>
              </c:numCache>
            </c:numRef>
          </c:yVal>
        </c:ser>
        <c:axId val="44212608"/>
        <c:axId val="44214528"/>
      </c:scatterChart>
      <c:valAx>
        <c:axId val="44212608"/>
        <c:scaling>
          <c:logBase val="10"/>
          <c:orientation val="minMax"/>
          <c:max val="200"/>
          <c:min val="1"/>
        </c:scaling>
        <c:axPos val="b"/>
        <c:majorGridlines>
          <c:spPr>
            <a:ln w="15875">
              <a:solidFill>
                <a:sysClr val="windowText" lastClr="000000"/>
              </a:solidFill>
            </a:ln>
          </c:spPr>
        </c:majorGridlines>
        <c:minorGridlines>
          <c:spPr>
            <a:ln w="15875"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Shield Load [kW]</a:t>
                </a:r>
              </a:p>
            </c:rich>
          </c:tx>
          <c:layout>
            <c:manualLayout>
              <c:xMode val="edge"/>
              <c:yMode val="edge"/>
              <c:x val="0.47692626533771959"/>
              <c:y val="0.9585936374350249"/>
            </c:manualLayout>
          </c:layout>
        </c:title>
        <c:numFmt formatCode="General" sourceLinked="0"/>
        <c:tickLblPos val="nextTo"/>
        <c:spPr>
          <a:ln w="158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214528"/>
        <c:crosses val="autoZero"/>
        <c:crossBetween val="midCat"/>
      </c:valAx>
      <c:valAx>
        <c:axId val="44214528"/>
        <c:scaling>
          <c:logBase val="10"/>
          <c:orientation val="minMax"/>
          <c:max val="200"/>
          <c:min val="10"/>
        </c:scaling>
        <c:axPos val="l"/>
        <c:majorGridlines>
          <c:spPr>
            <a:ln w="15875">
              <a:solidFill>
                <a:sysClr val="windowText" lastClr="000000"/>
              </a:solidFill>
            </a:ln>
          </c:spPr>
        </c:majorGridlines>
        <c:minorGridlines>
          <c:spPr>
            <a:ln w="15875"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Inverse Coefficient of Performance [W/W]</a:t>
                </a:r>
              </a:p>
            </c:rich>
          </c:tx>
        </c:title>
        <c:numFmt formatCode="General" sourceLinked="0"/>
        <c:tickLblPos val="nextTo"/>
        <c:spPr>
          <a:ln w="158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212608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90666828340293"/>
          <c:y val="7.725580876911467E-2"/>
          <c:w val="0.18289332688412277"/>
          <c:h val="0.39372111581112856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0.78397</cdr:x>
      <cdr:y>0.03651</cdr:y>
    </cdr:from>
    <cdr:to>
      <cdr:x>0.97067</cdr:x>
      <cdr:y>0.07432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73196" y="246944"/>
          <a:ext cx="1684514" cy="25576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b="1" u="sng"/>
            <a:t>Shield Return Temperature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fld id="{8101BFCF-7034-4B2F-8CFA-39E3727462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1BFCF-7034-4B2F-8CFA-39E3727462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57514-B68D-4536-BFE5-1EE45223B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0A35F-9023-4D4F-97B5-AB1A76A7D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019CE-5EAD-4FEA-8EA8-29C791AA2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F5C7B-1E27-427C-A366-23250290D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9288B-8320-4C54-A6E1-04726F095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FA851-5371-44DC-ABC5-A53C41240E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62E73-F827-4A2D-9CE3-C6B0D797A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F7972-978A-491F-B2D6-D82A926E8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3D2BD-C019-4E11-BB78-2B3514930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764C2-5AC9-4C46-ADD5-9D5A81AD6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05332-4B34-4DD9-8266-4A30D982F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331176-F7D2-4A89-8ADA-C8E105BEE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8D1E9-DDAA-41CE-B9D9-E796AEA2E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107EB-DE1B-4447-B52C-998A1D724F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7ACDE-F554-4F57-8EBE-122E4CD3A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8D81B3-D0E3-40BD-AC84-4407254990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7EBF7-4463-4E0C-AB32-304EA1716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E1EFA-89A5-4A33-A8B0-2B22E812F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5918A-66AD-4A6F-B157-88F952E0A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F9D4A-75F9-465F-B469-9B5C100B1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D60FB-C8EC-4D2D-B8A2-85C43D00E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BDFC2-BB27-4C7F-A280-54C418D8C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9436C-71F8-4393-986D-14AA2DDAB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7DD6F-6541-4C21-9494-DBCEAF01E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317CD-7F93-4620-90ED-E00448C7C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ACBFF-C695-4CDF-9964-320DCA7D24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2DD7E-D5F3-4464-92AB-97F792ADB3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C444D-28F0-4E45-8B84-E198DDBF2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48837-8E2D-472C-BB8F-4868862C0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D7BA4-2B61-4755-BFFD-03A6D1202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2E8AE-A677-4C4B-A13D-432F58CDC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DD0C2-FFF8-47EA-A63C-64425D0B8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884F8-B9D3-4766-9238-314F9AB0D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B49D7-A527-43C5-B379-2521648DE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E7A407B-7CBD-4EE8-91B8-5C667BA6EC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>
                <a:gamma/>
                <a:shade val="46275"/>
                <a:invGamma/>
              </a:srgbClr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C43EB13-9408-4CF4-BFCC-F7519647A1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70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3805EF0-014F-4560-9FCA-84A1560B4B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057275"/>
            <a:ext cx="8458200" cy="1470025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</a:rPr>
              <a:t>Cryogenics </a:t>
            </a:r>
            <a:br>
              <a:rPr lang="en-US" sz="3600" dirty="0" smtClean="0">
                <a:latin typeface="Arial" pitchFamily="34" charset="0"/>
              </a:rPr>
            </a:br>
            <a:r>
              <a:rPr lang="en-US" sz="3600" dirty="0" smtClean="0">
                <a:latin typeface="Arial" pitchFamily="34" charset="0"/>
              </a:rPr>
              <a:t>Applied Technology Development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8946" y="2848132"/>
            <a:ext cx="7021222" cy="1439862"/>
          </a:xfrm>
        </p:spPr>
        <p:txBody>
          <a:bodyPr/>
          <a:lstStyle/>
          <a:p>
            <a:r>
              <a:rPr lang="en-US" sz="2400" dirty="0" smtClean="0"/>
              <a:t>Dana </a:t>
            </a:r>
            <a:r>
              <a:rPr lang="en-US" sz="2400" dirty="0" err="1" smtClean="0"/>
              <a:t>Arenius</a:t>
            </a:r>
            <a:r>
              <a:rPr lang="en-US" sz="2400" dirty="0" smtClean="0"/>
              <a:t>, </a:t>
            </a:r>
            <a:r>
              <a:rPr lang="en-US" sz="2400" dirty="0" err="1" smtClean="0"/>
              <a:t>Rao</a:t>
            </a:r>
            <a:r>
              <a:rPr lang="en-US" sz="2400" dirty="0" smtClean="0"/>
              <a:t> </a:t>
            </a:r>
            <a:r>
              <a:rPr lang="en-US" sz="2400" dirty="0" err="1" smtClean="0"/>
              <a:t>Ganni</a:t>
            </a:r>
            <a:endParaRPr lang="en-US" sz="2400" dirty="0" smtClean="0"/>
          </a:p>
          <a:p>
            <a:r>
              <a:rPr lang="en-US" sz="2400" dirty="0" smtClean="0"/>
              <a:t>Engineering Division </a:t>
            </a:r>
          </a:p>
          <a:p>
            <a:r>
              <a:rPr lang="en-US" sz="2400" dirty="0" smtClean="0"/>
              <a:t>Cryogenic Systems  Department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algn="r"/>
            <a:endParaRPr lang="en-US" dirty="0"/>
          </a:p>
        </p:txBody>
      </p: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0" y="6132513"/>
            <a:ext cx="9131300" cy="725487"/>
            <a:chOff x="0" y="3863"/>
            <a:chExt cx="5752" cy="45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900"/>
              <a:ext cx="130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8" y="3890"/>
              <a:ext cx="173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58" name="Group 10"/>
            <p:cNvGrpSpPr>
              <a:grpSpLocks/>
            </p:cNvGrpSpPr>
            <p:nvPr/>
          </p:nvGrpSpPr>
          <p:grpSpPr bwMode="auto">
            <a:xfrm>
              <a:off x="1410" y="3863"/>
              <a:ext cx="2475" cy="457"/>
              <a:chOff x="1440" y="3863"/>
              <a:chExt cx="2475" cy="457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40" y="3898"/>
                <a:ext cx="1395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7" name="Picture 9" descr="NP-logo-Nl copy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22" y="3863"/>
                <a:ext cx="1093" cy="45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192963" y="4754563"/>
            <a:ext cx="17922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327301" y="4425043"/>
            <a:ext cx="4816699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Technology Town Meeting</a:t>
            </a:r>
          </a:p>
          <a:p>
            <a:r>
              <a:rPr lang="en-US" dirty="0" smtClean="0"/>
              <a:t>Feb 9, 2012</a:t>
            </a:r>
          </a:p>
          <a:p>
            <a:endParaRPr lang="en-US" dirty="0"/>
          </a:p>
          <a:p>
            <a:pPr>
              <a:spcBef>
                <a:spcPct val="500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58832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cs typeface="Times New Roman" pitchFamily="18" charset="0"/>
              </a:rPr>
              <a:t>This work is supported by the United States Department of Energy (DOE) contract #DE-AC05-060R-23177</a:t>
            </a:r>
            <a:r>
              <a:rPr lang="en-US" sz="1000"/>
              <a:t> </a:t>
            </a:r>
            <a:endParaRPr lang="en-US" sz="180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010400" y="5639435"/>
            <a:ext cx="2133600" cy="476250"/>
          </a:xfrm>
        </p:spPr>
        <p:txBody>
          <a:bodyPr/>
          <a:lstStyle/>
          <a:p>
            <a:fld id="{D8A57514-B68D-4536-BFE5-1EE45223BDBD}" type="slidenum">
              <a:rPr lang="en-US" b="1" smtClean="0">
                <a:solidFill>
                  <a:srgbClr val="00CC00"/>
                </a:solidFill>
              </a:rPr>
              <a:pPr/>
              <a:t>1</a:t>
            </a:fld>
            <a:endParaRPr lang="en-US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r>
              <a:rPr lang="en-US" dirty="0" smtClean="0"/>
              <a:t>NASA 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6928"/>
            <a:ext cx="8229600" cy="4525963"/>
          </a:xfrm>
        </p:spPr>
        <p:txBody>
          <a:bodyPr/>
          <a:lstStyle/>
          <a:p>
            <a:r>
              <a:rPr lang="en-US" dirty="0" smtClean="0"/>
              <a:t>Both the existing (using Floating Pressure) and new machine (using the </a:t>
            </a:r>
            <a:r>
              <a:rPr lang="en-US" dirty="0" err="1" smtClean="0"/>
              <a:t>Ganni</a:t>
            </a:r>
            <a:r>
              <a:rPr lang="en-US" dirty="0" smtClean="0"/>
              <a:t> Cycle) to have constant high efficiency with wide range of load </a:t>
            </a:r>
          </a:p>
          <a:p>
            <a:r>
              <a:rPr lang="en-US" dirty="0" smtClean="0"/>
              <a:t>The utilities used by the cycle to vary directly with the refrigeration load required</a:t>
            </a:r>
          </a:p>
          <a:p>
            <a:r>
              <a:rPr lang="en-US" dirty="0" smtClean="0"/>
              <a:t>Improve existing Helium plant temperature stability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176-F7D2-4A89-8ADA-C8E105BEE1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  <a:solidFill>
            <a:schemeClr val="accent4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 smtClean="0"/>
              <a:t>Benefits of the NASA Collaboration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Eliminated much of the compressor engineering/design effort for </a:t>
            </a:r>
            <a:r>
              <a:rPr lang="en-US" dirty="0" err="1" smtClean="0"/>
              <a:t>Jlab</a:t>
            </a:r>
            <a:r>
              <a:rPr lang="en-US" dirty="0" smtClean="0"/>
              <a:t> 12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First full implementation of the </a:t>
            </a:r>
            <a:r>
              <a:rPr lang="en-US" dirty="0" err="1" smtClean="0"/>
              <a:t>Ganni</a:t>
            </a:r>
            <a:r>
              <a:rPr lang="en-US" dirty="0" smtClean="0"/>
              <a:t> Cycle in a new refrigeration plant</a:t>
            </a:r>
          </a:p>
          <a:p>
            <a:r>
              <a:rPr lang="en-US" dirty="0" smtClean="0"/>
              <a:t>Served to help industry develop the understanding of implementing the </a:t>
            </a:r>
            <a:r>
              <a:rPr lang="en-US" dirty="0" err="1" smtClean="0"/>
              <a:t>Ganni</a:t>
            </a:r>
            <a:r>
              <a:rPr lang="en-US" dirty="0" smtClean="0"/>
              <a:t> Cycle </a:t>
            </a:r>
          </a:p>
          <a:p>
            <a:r>
              <a:rPr lang="en-US" dirty="0" smtClean="0"/>
              <a:t>Demonstrated the improvement of temperature stability in a pure refrigerator (10x over previous industrial design at NASA)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176-F7D2-4A89-8ADA-C8E105BEE1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  <a:solidFill>
            <a:schemeClr val="accent4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 smtClean="0"/>
              <a:t>NASA 20K Refrigerator</a:t>
            </a:r>
            <a:endParaRPr lang="en-US" dirty="0"/>
          </a:p>
        </p:txBody>
      </p:sp>
      <p:pic>
        <p:nvPicPr>
          <p:cNvPr id="5" name="Content Placeholder 4" descr="New Helium Compressor 5-7-2010 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8230"/>
            <a:ext cx="3895271" cy="29214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176-F7D2-4A89-8ADA-C8E105BEE13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22914" name="Picture 2" descr="C:\Users\arenius\Desktop\NASA\IMG_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0512" y="2362273"/>
            <a:ext cx="3817301" cy="28628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5364" y="1853293"/>
            <a:ext cx="382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Helium Compressors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14207" y="1883229"/>
            <a:ext cx="382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12.5 kW, 20K Cold Box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37064" y="6049735"/>
            <a:ext cx="378006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Startup: Summer 2012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48" y="171607"/>
            <a:ext cx="8229600" cy="1020762"/>
          </a:xfrm>
        </p:spPr>
        <p:txBody>
          <a:bodyPr/>
          <a:lstStyle/>
          <a:p>
            <a:r>
              <a:rPr lang="en-US" dirty="0" smtClean="0"/>
              <a:t>NASA Test Results and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176-F7D2-4A89-8ADA-C8E105BEE13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111" descr="Turndown at 20K - COPINV vs 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915" y="1223494"/>
            <a:ext cx="7022152" cy="542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 bwMode="auto">
          <a:xfrm rot="7986757">
            <a:off x="5558883" y="1166127"/>
            <a:ext cx="1463014" cy="4714274"/>
          </a:xfrm>
          <a:prstGeom prst="parallelogram">
            <a:avLst/>
          </a:prstGeom>
          <a:solidFill>
            <a:schemeClr val="accent1"/>
          </a:solidFill>
          <a:ln w="9525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" name="Parallelogram 9"/>
          <p:cNvSpPr/>
          <p:nvPr/>
        </p:nvSpPr>
        <p:spPr bwMode="auto">
          <a:xfrm rot="7986757">
            <a:off x="2845352" y="992016"/>
            <a:ext cx="1463014" cy="5886110"/>
          </a:xfrm>
          <a:prstGeom prst="parallelogram">
            <a:avLst/>
          </a:prstGeom>
          <a:solidFill>
            <a:schemeClr val="accent1"/>
          </a:solidFill>
          <a:ln w="9525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176-F7D2-4A89-8ADA-C8E105BEE13A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85941" y="1123507"/>
          <a:ext cx="8308928" cy="541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Recognition of “Third Dimension” with </a:t>
            </a:r>
            <a:r>
              <a:rPr lang="en-US" dirty="0" err="1" smtClean="0"/>
              <a:t>Ganni</a:t>
            </a:r>
            <a:r>
              <a:rPr lang="en-US" dirty="0" smtClean="0"/>
              <a:t> Cycle </a:t>
            </a:r>
          </a:p>
          <a:p>
            <a:pPr algn="ctr"/>
            <a:r>
              <a:rPr lang="en-US" dirty="0" smtClean="0"/>
              <a:t>(Wide Operating Temperature Domain)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752366">
            <a:off x="1610436" y="3698543"/>
            <a:ext cx="4053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Other Possible Domains </a:t>
            </a:r>
          </a:p>
        </p:txBody>
      </p:sp>
      <p:sp>
        <p:nvSpPr>
          <p:cNvPr id="13" name="TextBox 12"/>
          <p:cNvSpPr txBox="1"/>
          <p:nvPr/>
        </p:nvSpPr>
        <p:spPr>
          <a:xfrm rot="2752366">
            <a:off x="4178490" y="3127610"/>
            <a:ext cx="4053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Other Possible Domains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9907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r>
              <a:rPr lang="en-US" dirty="0" smtClean="0"/>
              <a:t>Standard Helium Compressor Design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09616" y="1532845"/>
            <a:ext cx="8351838" cy="3529011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NASA/JSC Funded</a:t>
            </a:r>
          </a:p>
          <a:p>
            <a:r>
              <a:rPr lang="en-US" dirty="0" smtClean="0"/>
              <a:t>Utilizes lessons learned from previous designs and performance</a:t>
            </a:r>
          </a:p>
          <a:p>
            <a:r>
              <a:rPr lang="en-US" dirty="0" smtClean="0"/>
              <a:t>Next generation compressor skid assembly design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Initially supports NASA James Webb Telescope Testing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JLab 12 GeV warm helium compressors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MSU FRIB compressors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“Best value” design approach as evaluated by industry</a:t>
            </a:r>
          </a:p>
          <a:p>
            <a:pPr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F47DF-D0CD-4AD9-A808-B46A53FC1E1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725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r>
              <a:rPr lang="en-US" dirty="0" smtClean="0"/>
              <a:t>Notable Compressor Design Features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04110" y="1204963"/>
            <a:ext cx="8531678" cy="4857750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400" dirty="0" smtClean="0"/>
              <a:t>Bulk Oil Separation Vessel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Vessel diameters reduced 50%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Vertical to horizontal design with specialized flow distributor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Oil </a:t>
            </a:r>
            <a:r>
              <a:rPr lang="en-US" dirty="0" err="1" smtClean="0">
                <a:solidFill>
                  <a:srgbClr val="FFFF00"/>
                </a:solidFill>
              </a:rPr>
              <a:t>coalescer</a:t>
            </a:r>
            <a:r>
              <a:rPr lang="en-US" dirty="0" smtClean="0">
                <a:solidFill>
                  <a:srgbClr val="FFFF00"/>
                </a:solidFill>
              </a:rPr>
              <a:t> filter eliminated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Large vessel flanges eliminated</a:t>
            </a:r>
          </a:p>
          <a:p>
            <a:r>
              <a:rPr lang="en-US" sz="2400" dirty="0" smtClean="0"/>
              <a:t>Gas after cooler oil removal system added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Cooling oil flow adjusted with temperature</a:t>
            </a:r>
          </a:p>
          <a:p>
            <a:r>
              <a:rPr lang="en-US" sz="2400" dirty="0" smtClean="0"/>
              <a:t>Oil hold capacity requirement by 75%</a:t>
            </a:r>
          </a:p>
          <a:p>
            <a:r>
              <a:rPr lang="en-US" sz="2400" dirty="0" smtClean="0"/>
              <a:t>Vibration isolation for I/C and heat exchangers</a:t>
            </a:r>
          </a:p>
          <a:p>
            <a:r>
              <a:rPr lang="en-US" sz="2400" dirty="0" smtClean="0"/>
              <a:t>Easy access to all the components requiring maintenance</a:t>
            </a:r>
          </a:p>
          <a:p>
            <a:pPr>
              <a:buNone/>
            </a:pPr>
            <a:endParaRPr lang="en-US" sz="2800" dirty="0" smtClean="0"/>
          </a:p>
          <a:p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49496-A065-439B-8B14-824B7906F5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725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r>
              <a:rPr lang="en-US" dirty="0" smtClean="0"/>
              <a:t>Standard Model Visual Comparison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53385-9B00-4E89-9894-A7B8A909C0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1271" name="Picture 51" descr="CHL_Compres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56" y="2381931"/>
            <a:ext cx="38020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279627" y="1890032"/>
            <a:ext cx="4071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Existing JLab CHL Compressors</a:t>
            </a: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4441371" y="1857375"/>
            <a:ext cx="441687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/>
              <a:t>New </a:t>
            </a:r>
            <a:r>
              <a:rPr lang="en-US" sz="2000" dirty="0" smtClean="0"/>
              <a:t>CHL 12 </a:t>
            </a:r>
            <a:r>
              <a:rPr lang="en-US" sz="2000" dirty="0" err="1" smtClean="0"/>
              <a:t>GeV</a:t>
            </a:r>
            <a:r>
              <a:rPr lang="en-US" sz="2000" dirty="0" smtClean="0"/>
              <a:t> Compressors</a:t>
            </a:r>
            <a:endParaRPr lang="en-US" sz="2000" dirty="0"/>
          </a:p>
        </p:txBody>
      </p:sp>
      <p:pic>
        <p:nvPicPr>
          <p:cNvPr id="405505" name="Picture 1" descr="C:\Users\arenius\Desktop\12GeV\Photos\IMG_1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866" y="2367641"/>
            <a:ext cx="4371976" cy="29146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25415" y="5758962"/>
            <a:ext cx="6814039" cy="461665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~2/3 of Original CHL Power and LN2 Needed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 smtClean="0"/>
              <a:t>Helium Gas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 helium gas rather than use once through flow </a:t>
            </a:r>
          </a:p>
          <a:p>
            <a:r>
              <a:rPr lang="en-US" dirty="0" smtClean="0"/>
              <a:t>Helium gas costs are increasing 15% per year</a:t>
            </a:r>
          </a:p>
          <a:p>
            <a:r>
              <a:rPr lang="en-US" dirty="0" smtClean="0"/>
              <a:t>Growing demand for helium gas recovery and purification equipment among end users</a:t>
            </a:r>
          </a:p>
          <a:p>
            <a:r>
              <a:rPr lang="en-US" dirty="0" err="1" smtClean="0"/>
              <a:t>Linde</a:t>
            </a:r>
            <a:r>
              <a:rPr lang="en-US" dirty="0" smtClean="0"/>
              <a:t> collaboration to develop standard helium purification recovery unit</a:t>
            </a:r>
          </a:p>
          <a:p>
            <a:r>
              <a:rPr lang="en-US" dirty="0" smtClean="0"/>
              <a:t>Design completed and first article built for use in </a:t>
            </a:r>
            <a:r>
              <a:rPr lang="en-US" dirty="0" err="1" smtClean="0"/>
              <a:t>JLab’s</a:t>
            </a:r>
            <a:r>
              <a:rPr lang="en-US" dirty="0" smtClean="0"/>
              <a:t> 6 </a:t>
            </a:r>
            <a:r>
              <a:rPr lang="en-US" dirty="0" err="1" smtClean="0"/>
              <a:t>GeV</a:t>
            </a:r>
            <a:r>
              <a:rPr lang="en-US" dirty="0" smtClean="0"/>
              <a:t> accelerator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176-F7D2-4A89-8ADA-C8E105BEE13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9907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r>
              <a:rPr lang="en-US" dirty="0" err="1" smtClean="0"/>
              <a:t>Linde</a:t>
            </a:r>
            <a:r>
              <a:rPr lang="en-US" dirty="0" smtClean="0"/>
              <a:t> Funded Purifier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176-F7D2-4A89-8ADA-C8E105BEE13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9" descr="purifier_0706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472" y="1242617"/>
            <a:ext cx="3025633" cy="4281556"/>
          </a:xfrm>
          <a:noFill/>
          <a:ln/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90265" y="5675194"/>
            <a:ext cx="3657600" cy="915988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u="sng" dirty="0">
                <a:solidFill>
                  <a:schemeClr val="bg1"/>
                </a:solidFill>
                <a:latin typeface="Arial" charset="0"/>
              </a:rPr>
              <a:t>Masters Thesis Project</a:t>
            </a:r>
            <a:r>
              <a:rPr lang="en-US" sz="1800" u="sng" dirty="0">
                <a:solidFill>
                  <a:schemeClr val="bg1"/>
                </a:solidFill>
                <a:latin typeface="Arial" charset="0"/>
              </a:rPr>
              <a:t>: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 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Arial" charset="0"/>
              </a:rPr>
              <a:t>Mat Wright (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JLab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) </a:t>
            </a:r>
          </a:p>
          <a:p>
            <a:pPr algn="l"/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JLab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Advisor: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Rao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Ganni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JLab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pic>
        <p:nvPicPr>
          <p:cNvPr id="401409" name="Picture 1" descr="C:\Users\arenius\Desktop\CHL2 Pics\Presentation Pics\Purifi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49" y="1183821"/>
            <a:ext cx="3565071" cy="5347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7443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466" y="1752864"/>
            <a:ext cx="5994813" cy="4247887"/>
          </a:xfrm>
        </p:spPr>
        <p:txBody>
          <a:bodyPr/>
          <a:lstStyle/>
          <a:p>
            <a:r>
              <a:rPr lang="en-US" dirty="0" smtClean="0"/>
              <a:t>Technology Development Sources</a:t>
            </a:r>
          </a:p>
          <a:p>
            <a:r>
              <a:rPr lang="en-US" dirty="0" smtClean="0"/>
              <a:t>Focus Goals and Status</a:t>
            </a:r>
          </a:p>
          <a:p>
            <a:r>
              <a:rPr lang="en-US" dirty="0" smtClean="0"/>
              <a:t>Funding Sources</a:t>
            </a:r>
          </a:p>
          <a:p>
            <a:r>
              <a:rPr lang="en-US" dirty="0" smtClean="0"/>
              <a:t>Technology Outreach</a:t>
            </a:r>
          </a:p>
          <a:p>
            <a:r>
              <a:rPr lang="en-US" dirty="0" smtClean="0"/>
              <a:t>Status of Current Collaborations</a:t>
            </a:r>
          </a:p>
          <a:p>
            <a:r>
              <a:rPr lang="en-US" dirty="0" smtClean="0"/>
              <a:t>Summary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176-F7D2-4A89-8ADA-C8E105BEE1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3385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r>
              <a:rPr lang="en-US" dirty="0"/>
              <a:t>Industry Funded R+D Collaboration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Linde</a:t>
            </a:r>
            <a:r>
              <a:rPr lang="en-US" dirty="0"/>
              <a:t> Model 1600 “standard” refrigerator (</a:t>
            </a:r>
            <a:r>
              <a:rPr lang="en-US" sz="2000" u="sng" dirty="0"/>
              <a:t>Funded by </a:t>
            </a:r>
            <a:r>
              <a:rPr lang="en-US" sz="2000" u="sng" dirty="0" err="1"/>
              <a:t>Linde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Normally 100-200KW electric utility use</a:t>
            </a:r>
          </a:p>
          <a:p>
            <a:pPr lvl="1">
              <a:lnSpc>
                <a:spcPct val="90000"/>
              </a:lnSpc>
            </a:pPr>
            <a:r>
              <a:rPr lang="en-US" sz="1800" b="0" dirty="0">
                <a:solidFill>
                  <a:srgbClr val="FFFF00"/>
                </a:solidFill>
              </a:rPr>
              <a:t>Standard for laboratory DOE / University Investigations and Experimentation</a:t>
            </a:r>
          </a:p>
          <a:p>
            <a:pPr lvl="1">
              <a:lnSpc>
                <a:spcPct val="90000"/>
              </a:lnSpc>
            </a:pPr>
            <a:r>
              <a:rPr lang="en-US" sz="1800" b="0" dirty="0">
                <a:solidFill>
                  <a:srgbClr val="FFFF00"/>
                </a:solidFill>
              </a:rPr>
              <a:t>Efficiency/Capacity of refrigeration and liquefaction improvement</a:t>
            </a:r>
          </a:p>
          <a:p>
            <a:pPr lvl="1">
              <a:lnSpc>
                <a:spcPct val="90000"/>
              </a:lnSpc>
            </a:pPr>
            <a:r>
              <a:rPr lang="en-US" sz="1800" b="0" dirty="0" err="1">
                <a:solidFill>
                  <a:srgbClr val="FFFF00"/>
                </a:solidFill>
              </a:rPr>
              <a:t>JLab</a:t>
            </a:r>
            <a:r>
              <a:rPr lang="en-US" sz="1800" b="0" dirty="0">
                <a:solidFill>
                  <a:srgbClr val="FFFF00"/>
                </a:solidFill>
              </a:rPr>
              <a:t> focused on the refrigerator heat exchanger design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16389" name="Picture 5" descr="Linde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2790825"/>
            <a:ext cx="2457450" cy="3276600"/>
          </a:xfrm>
          <a:prstGeom prst="rect">
            <a:avLst/>
          </a:prstGeom>
          <a:noFill/>
        </p:spPr>
      </p:pic>
      <p:pic>
        <p:nvPicPr>
          <p:cNvPr id="16390" name="Picture 6" descr="M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7963"/>
            <a:ext cx="3448050" cy="3279775"/>
          </a:xfrm>
          <a:prstGeom prst="rect">
            <a:avLst/>
          </a:prstGeom>
          <a:noFill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14400" y="60198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Model 1600 Refrigerator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181600" y="6090139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Internal Heat Exchangers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6477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r>
              <a:rPr lang="en-US" dirty="0" err="1"/>
              <a:t>Linde</a:t>
            </a:r>
            <a:r>
              <a:rPr lang="en-US" dirty="0"/>
              <a:t> Fin-Coil Heat Exchanger</a:t>
            </a:r>
          </a:p>
        </p:txBody>
      </p:sp>
      <p:pic>
        <p:nvPicPr>
          <p:cNvPr id="17412" name="Picture 4" descr="HX Longitudinal Cross-secti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971800"/>
            <a:ext cx="2068513" cy="2508250"/>
          </a:xfrm>
          <a:noFill/>
          <a:ln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990600"/>
            <a:ext cx="77724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2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Arial" charset="0"/>
              </a:rPr>
              <a:t>3 Series of the Model 1600 Studied (1610/1620/1630)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200" dirty="0">
                <a:solidFill>
                  <a:srgbClr val="FFFF00"/>
                </a:solidFill>
                <a:latin typeface="Arial" charset="0"/>
              </a:rPr>
              <a:t> 2 configurations per series (1 or 2 compressors)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200" dirty="0">
                <a:solidFill>
                  <a:srgbClr val="FFFF00"/>
                </a:solidFill>
                <a:latin typeface="Arial" charset="0"/>
              </a:rPr>
              <a:t> 3 New Exchanger study options per configuration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200" dirty="0">
                <a:solidFill>
                  <a:srgbClr val="FFFF00"/>
                </a:solidFill>
                <a:latin typeface="Arial" charset="0"/>
              </a:rPr>
              <a:t> Capacity &amp; Efficiency comparisons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7414" name="Picture 6" descr="doube wr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3276600"/>
            <a:ext cx="43815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coil 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447800"/>
            <a:ext cx="25146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14300" y="5503863"/>
            <a:ext cx="3657600" cy="915987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u="sng">
                <a:solidFill>
                  <a:schemeClr val="bg1"/>
                </a:solidFill>
                <a:latin typeface="Arial" charset="0"/>
              </a:rPr>
              <a:t>Masters Thesis</a:t>
            </a:r>
            <a:r>
              <a:rPr lang="en-US" sz="1800">
                <a:solidFill>
                  <a:schemeClr val="bg1"/>
                </a:solidFill>
                <a:latin typeface="Arial" charset="0"/>
              </a:rPr>
              <a:t>:  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Arial" charset="0"/>
              </a:rPr>
              <a:t>Errol Yuksek (Jlab)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Arial" charset="0"/>
              </a:rPr>
              <a:t>Jlab Advisor: Rao Ganni (Jlab)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7685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r>
              <a:rPr lang="en-US" dirty="0" err="1" smtClean="0"/>
              <a:t>Linde</a:t>
            </a:r>
            <a:r>
              <a:rPr lang="en-US" dirty="0" smtClean="0"/>
              <a:t> Test Results</a:t>
            </a:r>
            <a:endParaRPr lang="en-US" dirty="0"/>
          </a:p>
        </p:txBody>
      </p:sp>
      <p:sp>
        <p:nvSpPr>
          <p:cNvPr id="29670" name="Text Box 998"/>
          <p:cNvSpPr txBox="1">
            <a:spLocks noChangeArrowheads="1"/>
          </p:cNvSpPr>
          <p:nvPr/>
        </p:nvSpPr>
        <p:spPr bwMode="auto">
          <a:xfrm>
            <a:off x="0" y="1752600"/>
            <a:ext cx="1981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Tested Results by </a:t>
            </a:r>
            <a:r>
              <a:rPr lang="en-US" sz="1600" b="1" dirty="0" err="1" smtClean="0">
                <a:solidFill>
                  <a:srgbClr val="FF0000"/>
                </a:solidFill>
              </a:rPr>
              <a:t>Linde</a:t>
            </a:r>
            <a:r>
              <a:rPr lang="en-US" sz="1600" b="1" dirty="0" smtClean="0">
                <a:solidFill>
                  <a:srgbClr val="FF0000"/>
                </a:solidFill>
              </a:rPr>
              <a:t> was…</a:t>
            </a:r>
          </a:p>
          <a:p>
            <a:pPr algn="l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25-30% increase capacity with same compressors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9671" name="Line 999"/>
          <p:cNvSpPr>
            <a:spLocks noChangeShapeType="1"/>
          </p:cNvSpPr>
          <p:nvPr/>
        </p:nvSpPr>
        <p:spPr bwMode="auto">
          <a:xfrm>
            <a:off x="1635368" y="2664068"/>
            <a:ext cx="2631831" cy="13745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14" name="Text Box 1338"/>
          <p:cNvSpPr txBox="1">
            <a:spLocks noChangeArrowheads="1"/>
          </p:cNvSpPr>
          <p:nvPr/>
        </p:nvSpPr>
        <p:spPr bwMode="auto">
          <a:xfrm>
            <a:off x="316523" y="990600"/>
            <a:ext cx="7913077" cy="457200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Increased Capacity ( %)   </a:t>
            </a:r>
            <a:r>
              <a:rPr lang="en-US" u="sng" dirty="0">
                <a:solidFill>
                  <a:srgbClr val="FF0000"/>
                </a:solidFill>
              </a:rPr>
              <a:t>PLUS </a:t>
            </a:r>
            <a:r>
              <a:rPr lang="en-US" dirty="0">
                <a:solidFill>
                  <a:srgbClr val="FF0000"/>
                </a:solidFill>
              </a:rPr>
              <a:t> efficiency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(% of Carnot)</a:t>
            </a:r>
          </a:p>
        </p:txBody>
      </p:sp>
      <p:graphicFrame>
        <p:nvGraphicFramePr>
          <p:cNvPr id="51516" name="Object 1340"/>
          <p:cNvGraphicFramePr>
            <a:graphicFrameLocks noChangeAspect="1"/>
          </p:cNvGraphicFramePr>
          <p:nvPr>
            <p:ph idx="1"/>
          </p:nvPr>
        </p:nvGraphicFramePr>
        <p:xfrm>
          <a:off x="2362200" y="1752600"/>
          <a:ext cx="6437313" cy="4646613"/>
        </p:xfrm>
        <a:graphic>
          <a:graphicData uri="http://schemas.openxmlformats.org/presentationml/2006/ole">
            <p:oleObj spid="_x0000_s1026" name="Worksheet" r:id="rId3" imgW="5172117" imgH="373394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4786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9738"/>
            <a:ext cx="8966579" cy="5032420"/>
          </a:xfrm>
        </p:spPr>
        <p:txBody>
          <a:bodyPr/>
          <a:lstStyle/>
          <a:p>
            <a:r>
              <a:rPr lang="en-US" sz="2000" dirty="0" smtClean="0"/>
              <a:t>A </a:t>
            </a:r>
            <a:r>
              <a:rPr lang="en-US" sz="2000" dirty="0" err="1" smtClean="0"/>
              <a:t>JLab</a:t>
            </a:r>
            <a:r>
              <a:rPr lang="en-US" sz="2000" dirty="0" smtClean="0"/>
              <a:t> patented helium refrigerator process (</a:t>
            </a:r>
            <a:r>
              <a:rPr lang="en-US" sz="2000" dirty="0" err="1" smtClean="0"/>
              <a:t>Ganni</a:t>
            </a:r>
            <a:r>
              <a:rPr lang="en-US" sz="2000" dirty="0" smtClean="0"/>
              <a:t> Cycle) is being used more and more for other US applications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JLab</a:t>
            </a:r>
            <a:r>
              <a:rPr lang="en-US" sz="2000" dirty="0" smtClean="0"/>
              <a:t> project and outside collaborations is used to retain and develop both engineering staff and needed laboratory technology</a:t>
            </a:r>
          </a:p>
          <a:p>
            <a:endParaRPr lang="en-US" sz="1200" dirty="0" smtClean="0"/>
          </a:p>
          <a:p>
            <a:r>
              <a:rPr lang="en-US" sz="2000" dirty="0" smtClean="0"/>
              <a:t>The cycle has demonstrated positive effects for repair, maintenance, operation, and capital equipment cost for </a:t>
            </a:r>
            <a:r>
              <a:rPr lang="en-US" sz="2000" dirty="0" err="1" smtClean="0"/>
              <a:t>JLab</a:t>
            </a:r>
            <a:r>
              <a:rPr lang="en-US" sz="2000" dirty="0" smtClean="0"/>
              <a:t> and other laboratory cryogenic plants</a:t>
            </a:r>
          </a:p>
          <a:p>
            <a:endParaRPr lang="en-US" sz="1200" dirty="0" smtClean="0"/>
          </a:p>
          <a:p>
            <a:r>
              <a:rPr lang="en-US" sz="2000" dirty="0" smtClean="0"/>
              <a:t> A standard model has been developed for warm helium screw compressors to reduce cost and improve efficiency for the Physics research user community.  Compressors have been built for NASA and 12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endParaRPr lang="en-US" sz="1200" dirty="0" smtClean="0"/>
          </a:p>
          <a:p>
            <a:r>
              <a:rPr lang="en-US" sz="2000" dirty="0" smtClean="0"/>
              <a:t>To support the growing need for helium gas conservation, a standard purification system has been developed and is being built to support 6 </a:t>
            </a:r>
            <a:r>
              <a:rPr lang="en-US" sz="2000" dirty="0" err="1" smtClean="0"/>
              <a:t>GeV</a:t>
            </a:r>
            <a:r>
              <a:rPr lang="en-US" sz="2000" dirty="0" smtClean="0"/>
              <a:t> and later 12 </a:t>
            </a:r>
            <a:r>
              <a:rPr lang="en-US" sz="2000" dirty="0" err="1" smtClean="0"/>
              <a:t>GeV</a:t>
            </a:r>
            <a:r>
              <a:rPr lang="en-US" sz="2000" dirty="0" smtClean="0"/>
              <a:t> operations, now available through industry to other DOE laboratories</a:t>
            </a:r>
          </a:p>
          <a:p>
            <a:endParaRPr lang="en-US" sz="1200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3372" y="6245225"/>
            <a:ext cx="293427" cy="476250"/>
          </a:xfrm>
        </p:spPr>
        <p:txBody>
          <a:bodyPr/>
          <a:lstStyle/>
          <a:p>
            <a:fld id="{5C331176-F7D2-4A89-8ADA-C8E105BEE13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20762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Sources for Technology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71" y="1792327"/>
            <a:ext cx="9144000" cy="4525963"/>
          </a:xfrm>
        </p:spPr>
        <p:txBody>
          <a:bodyPr/>
          <a:lstStyle/>
          <a:p>
            <a:r>
              <a:rPr lang="en-US" dirty="0" smtClean="0"/>
              <a:t>DOE Laboratory Community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Cryogenics Operational Workshops</a:t>
            </a:r>
          </a:p>
          <a:p>
            <a:pPr lvl="2">
              <a:buNone/>
            </a:pPr>
            <a:r>
              <a:rPr lang="en-US" dirty="0" smtClean="0">
                <a:solidFill>
                  <a:srgbClr val="FFFF00"/>
                </a:solidFill>
              </a:rPr>
              <a:t> (attended by Industry and physics research labs world wide)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JLab</a:t>
            </a:r>
            <a:r>
              <a:rPr lang="en-US" dirty="0" smtClean="0">
                <a:solidFill>
                  <a:srgbClr val="FFFF00"/>
                </a:solidFill>
              </a:rPr>
              <a:t> operational experience and needs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Other DOE laboratory cryogenic collaborations to retain and develop cryogenic engineering technology and personnel</a:t>
            </a:r>
          </a:p>
          <a:p>
            <a:r>
              <a:rPr lang="en-US" dirty="0" smtClean="0"/>
              <a:t>Cryogenic Engineering Conferences</a:t>
            </a:r>
          </a:p>
          <a:p>
            <a:endParaRPr lang="en-US" sz="1600" dirty="0" smtClean="0"/>
          </a:p>
          <a:p>
            <a:r>
              <a:rPr lang="en-US" dirty="0" smtClean="0"/>
              <a:t>Accelerator Division SRF advancements</a:t>
            </a:r>
          </a:p>
          <a:p>
            <a:endParaRPr lang="en-US" sz="1600" dirty="0" smtClean="0"/>
          </a:p>
          <a:p>
            <a:r>
              <a:rPr lang="en-US" dirty="0" smtClean="0"/>
              <a:t>Insight of where industrial developments ended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176-F7D2-4A89-8ADA-C8E105BEE1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Development Focus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1" y="1425782"/>
            <a:ext cx="8229600" cy="4525963"/>
          </a:xfrm>
        </p:spPr>
        <p:txBody>
          <a:bodyPr/>
          <a:lstStyle/>
          <a:p>
            <a:r>
              <a:rPr lang="en-US" sz="2400" dirty="0" smtClean="0"/>
              <a:t>Establishing the use of  </a:t>
            </a:r>
            <a:r>
              <a:rPr lang="en-US" sz="2400" dirty="0" err="1" smtClean="0"/>
              <a:t>Jlab’s</a:t>
            </a:r>
            <a:r>
              <a:rPr lang="en-US" sz="2400" dirty="0" smtClean="0"/>
              <a:t> </a:t>
            </a:r>
            <a:r>
              <a:rPr lang="en-US" sz="2400" dirty="0" err="1" smtClean="0"/>
              <a:t>Ganni</a:t>
            </a:r>
            <a:r>
              <a:rPr lang="en-US" sz="2400" dirty="0" smtClean="0"/>
              <a:t> Cycle by the end user and industry for existing and new plants</a:t>
            </a:r>
          </a:p>
          <a:p>
            <a:r>
              <a:rPr lang="en-US" sz="2400" dirty="0" smtClean="0"/>
              <a:t>Reducing utilities used by helium refrigerator plants in terms of electric power, cooling water, and LN2</a:t>
            </a:r>
          </a:p>
          <a:p>
            <a:r>
              <a:rPr lang="en-US" sz="2400" dirty="0" smtClean="0"/>
              <a:t>Improved helium plant reliability with less maintenance </a:t>
            </a:r>
          </a:p>
          <a:p>
            <a:r>
              <a:rPr lang="en-US" sz="2400" dirty="0" smtClean="0"/>
              <a:t>Conservation of helium (reduced helium gas loss) and the means of recycling helium for use (i.e. recovery purifiers)</a:t>
            </a:r>
          </a:p>
          <a:p>
            <a:r>
              <a:rPr lang="en-US" sz="2400" dirty="0" smtClean="0"/>
              <a:t>Warm helium compressor efficiency improvement coupled with reduced capital equipment cost via a standard compressor skid design model</a:t>
            </a:r>
          </a:p>
          <a:p>
            <a:r>
              <a:rPr lang="en-US" sz="2400" dirty="0" smtClean="0"/>
              <a:t>Development and retention of qualified engineers and designers in support of cryogenic technology in the DOE community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176-F7D2-4A89-8ADA-C8E105BEE1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General Focus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77" y="1240972"/>
            <a:ext cx="8817429" cy="4525963"/>
          </a:xfrm>
        </p:spPr>
        <p:txBody>
          <a:bodyPr/>
          <a:lstStyle/>
          <a:p>
            <a:r>
              <a:rPr lang="en-US" dirty="0" err="1" smtClean="0"/>
              <a:t>Ganni</a:t>
            </a:r>
            <a:r>
              <a:rPr lang="en-US" dirty="0" smtClean="0"/>
              <a:t> Cycle implementation in a number of plants</a:t>
            </a:r>
          </a:p>
          <a:p>
            <a:r>
              <a:rPr lang="en-US" dirty="0" smtClean="0"/>
              <a:t>Floating Pressure Technology use for existing plants</a:t>
            </a:r>
          </a:p>
          <a:p>
            <a:r>
              <a:rPr lang="en-US" dirty="0" smtClean="0"/>
              <a:t>Improved LN2 pre-cooling technology developed </a:t>
            </a:r>
          </a:p>
          <a:p>
            <a:r>
              <a:rPr lang="en-US" dirty="0" err="1" smtClean="0"/>
              <a:t>JLab’s</a:t>
            </a:r>
            <a:r>
              <a:rPr lang="en-US" dirty="0" smtClean="0"/>
              <a:t> SNS 2K system design is demonstrating low helium operational gas loss technology, ~$10K per year, ½ plant size of </a:t>
            </a:r>
            <a:r>
              <a:rPr lang="en-US" dirty="0" err="1" smtClean="0"/>
              <a:t>Jlab</a:t>
            </a:r>
            <a:endParaRPr lang="en-US" dirty="0" smtClean="0"/>
          </a:p>
          <a:p>
            <a:r>
              <a:rPr lang="en-US" dirty="0" smtClean="0"/>
              <a:t>Standard helium compressor design model in place </a:t>
            </a:r>
          </a:p>
          <a:p>
            <a:r>
              <a:rPr lang="en-US" dirty="0" smtClean="0"/>
              <a:t>Combined He plant/</a:t>
            </a:r>
            <a:r>
              <a:rPr lang="en-US" dirty="0" err="1" smtClean="0"/>
              <a:t>cryomodule</a:t>
            </a:r>
            <a:r>
              <a:rPr lang="en-US" dirty="0" smtClean="0"/>
              <a:t> design optimization approach, (MSU funded CM 2K heat exchanger configuration test, further power reduction over current 12 </a:t>
            </a:r>
            <a:r>
              <a:rPr lang="en-US" dirty="0" err="1" smtClean="0"/>
              <a:t>GeV</a:t>
            </a:r>
            <a:r>
              <a:rPr lang="en-US" dirty="0" smtClean="0"/>
              <a:t> design)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176-F7D2-4A89-8ADA-C8E105BEE13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7443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sz="3600" dirty="0" smtClean="0"/>
              <a:t>Process Cycle Technology Use So Far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18" y="978224"/>
            <a:ext cx="8770512" cy="527711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Existing Plant Conversions (</a:t>
            </a:r>
            <a:r>
              <a:rPr lang="en-US" sz="1800" dirty="0" smtClean="0"/>
              <a:t>Partial </a:t>
            </a:r>
            <a:r>
              <a:rPr lang="en-US" sz="1800" dirty="0" err="1" smtClean="0"/>
              <a:t>Ganni</a:t>
            </a:r>
            <a:r>
              <a:rPr lang="en-US" sz="1800" dirty="0" smtClean="0"/>
              <a:t> Cycle i.e. Floating Pressure )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Jefferson Lab...all six refrigerators, 2K/4K, 200 to 4.6 kW 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Brookhaven RHIC ….Central Helium Liquefier</a:t>
            </a:r>
          </a:p>
          <a:p>
            <a:r>
              <a:rPr lang="en-US" sz="1800" dirty="0" err="1" smtClean="0">
                <a:solidFill>
                  <a:srgbClr val="FFFF00"/>
                </a:solidFill>
              </a:rPr>
              <a:t>Spallation</a:t>
            </a:r>
            <a:r>
              <a:rPr lang="en-US" sz="1800" dirty="0" smtClean="0">
                <a:solidFill>
                  <a:srgbClr val="FFFF00"/>
                </a:solidFill>
              </a:rPr>
              <a:t> Neutron Source (SNS)…CHL,  2.3 kW @  2.1K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Michigan State University….Cyclotron Test Facility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NASA Johnson Space Center,  Environmental Test Chamber A,  twin 3.5 kW 20K refrigerators</a:t>
            </a:r>
          </a:p>
          <a:p>
            <a:endParaRPr lang="en-US" sz="1200" dirty="0" smtClean="0"/>
          </a:p>
          <a:p>
            <a:pPr>
              <a:buNone/>
            </a:pPr>
            <a:r>
              <a:rPr lang="en-US" sz="2400" dirty="0" smtClean="0"/>
              <a:t> New Facilities  </a:t>
            </a:r>
            <a:r>
              <a:rPr lang="en-US" sz="1800" dirty="0" smtClean="0"/>
              <a:t>(Full Implementation of </a:t>
            </a:r>
            <a:r>
              <a:rPr lang="en-US" sz="1800" dirty="0" err="1" smtClean="0"/>
              <a:t>Ganni</a:t>
            </a:r>
            <a:r>
              <a:rPr lang="en-US" sz="1800" dirty="0" smtClean="0"/>
              <a:t> Cycle) 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Jefferson Lab 12 </a:t>
            </a:r>
            <a:r>
              <a:rPr lang="en-US" sz="1800" dirty="0" err="1" smtClean="0">
                <a:solidFill>
                  <a:srgbClr val="FFFF00"/>
                </a:solidFill>
              </a:rPr>
              <a:t>GeV</a:t>
            </a:r>
            <a:r>
              <a:rPr lang="en-US" sz="1800" dirty="0" smtClean="0">
                <a:solidFill>
                  <a:srgbClr val="FFFF00"/>
                </a:solidFill>
              </a:rPr>
              <a:t> Upgrade, 4.6 kW @ 2.1K 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Jefferson Lab’s 4kW End Station Refrigerator (ESR-2)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NASA JSC Houston, James Webb Telescope Test Facility,  12.5 kW @ 20K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MSU FRIB</a:t>
            </a:r>
          </a:p>
          <a:p>
            <a:endParaRPr lang="en-US" sz="1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dirty="0" smtClean="0"/>
              <a:t>Other Possible Facilities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Project X,  BNL Upgrade, FEL programs</a:t>
            </a:r>
          </a:p>
          <a:p>
            <a:pPr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pPr lvl="1"/>
            <a:endParaRPr lang="en-US" sz="1400" dirty="0" smtClean="0">
              <a:solidFill>
                <a:srgbClr val="FFFF00"/>
              </a:solidFill>
            </a:endParaRP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sz="4800" dirty="0" smtClean="0"/>
              <a:t>Funding Sources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985" y="1555235"/>
            <a:ext cx="6588579" cy="2944505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2"/>
            <a:r>
              <a:rPr lang="en-US" sz="3200" dirty="0" smtClean="0">
                <a:solidFill>
                  <a:srgbClr val="FFFF00"/>
                </a:solidFill>
              </a:rPr>
              <a:t>NASA, JSC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</a:rPr>
              <a:t>MSU FRIB Project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</a:rPr>
              <a:t>Future MSU FRIB Operations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</a:rPr>
              <a:t>SNS Operations</a:t>
            </a:r>
          </a:p>
          <a:p>
            <a:pPr lvl="2"/>
            <a:r>
              <a:rPr lang="en-US" sz="3200" dirty="0" err="1" smtClean="0">
                <a:solidFill>
                  <a:srgbClr val="FFFF00"/>
                </a:solidFill>
              </a:rPr>
              <a:t>JLab</a:t>
            </a:r>
            <a:r>
              <a:rPr lang="en-US" sz="3200" dirty="0" smtClean="0">
                <a:solidFill>
                  <a:srgbClr val="FFFF00"/>
                </a:solidFill>
              </a:rPr>
              <a:t> Accelerator Division</a:t>
            </a:r>
          </a:p>
          <a:p>
            <a:pPr lvl="2"/>
            <a:r>
              <a:rPr lang="en-US" sz="3200" dirty="0" err="1" smtClean="0">
                <a:solidFill>
                  <a:srgbClr val="FFFF00"/>
                </a:solidFill>
              </a:rPr>
              <a:t>JLab</a:t>
            </a:r>
            <a:r>
              <a:rPr lang="en-US" sz="3200" dirty="0" smtClean="0">
                <a:solidFill>
                  <a:srgbClr val="FFFF00"/>
                </a:solidFill>
              </a:rPr>
              <a:t> Engineering Division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176-F7D2-4A89-8ADA-C8E105BEE1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r>
              <a:rPr lang="en-US" dirty="0" smtClean="0"/>
              <a:t>Technology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Helium Refrigeration Course Instruction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Once a year, at CEC conference or Cryogenic Operations Workshop, industry and laboratory attended</a:t>
            </a:r>
          </a:p>
          <a:p>
            <a:r>
              <a:rPr lang="en-US" dirty="0" smtClean="0"/>
              <a:t>Advanced engineering degree thesis work assigned to each technology collaboration</a:t>
            </a:r>
          </a:p>
          <a:p>
            <a:r>
              <a:rPr lang="en-US" dirty="0" smtClean="0"/>
              <a:t>Participation of collaborators at </a:t>
            </a:r>
            <a:r>
              <a:rPr lang="en-US" dirty="0" err="1" smtClean="0"/>
              <a:t>JLab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currently have two MSU engineers (controls and mechanical) working with cryogenics group for one year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Past engineers from SNS and MSU</a:t>
            </a:r>
          </a:p>
          <a:p>
            <a:r>
              <a:rPr lang="en-US" dirty="0" smtClean="0"/>
              <a:t>Publications and talks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1176-F7D2-4A89-8ADA-C8E105BEE1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80305" y="1300765"/>
            <a:ext cx="8796270" cy="2378701"/>
          </a:xfrm>
          <a:prstGeom prst="rect">
            <a:avLst/>
          </a:prstGeom>
          <a:solidFill>
            <a:srgbClr val="FFF3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NASA-JSC/</a:t>
            </a:r>
            <a:r>
              <a:rPr lang="en-US" dirty="0" err="1"/>
              <a:t>JLab</a:t>
            </a:r>
            <a:r>
              <a:rPr lang="en-US" dirty="0"/>
              <a:t> Collaboration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654" y="1581955"/>
            <a:ext cx="3429000" cy="175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James Webb Telescope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Space Telescope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Replaces Hubble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~1 million miles out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pic>
        <p:nvPicPr>
          <p:cNvPr id="7172" name="Picture 4" descr="webb Teles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297" y="1372126"/>
            <a:ext cx="5383368" cy="2285473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02299" y="3352800"/>
            <a:ext cx="51655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/>
              <a:t>Telescope Mockup at the National Mall, D.C.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3836831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NASA Funded-JSC/</a:t>
            </a:r>
            <a:r>
              <a:rPr lang="en-US" b="1" dirty="0" err="1" smtClean="0">
                <a:solidFill>
                  <a:srgbClr val="FFFF00"/>
                </a:solidFill>
                <a:latin typeface="Arial" charset="0"/>
              </a:rPr>
              <a:t>JLab</a:t>
            </a:r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Cryogenic </a:t>
            </a:r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Collaboration</a:t>
            </a:r>
            <a:endParaRPr lang="en-US" b="1" dirty="0">
              <a:solidFill>
                <a:srgbClr val="FF3300"/>
              </a:solidFill>
              <a:latin typeface="Arial" charset="0"/>
            </a:endParaRPr>
          </a:p>
          <a:p>
            <a:pPr marL="688975" lvl="1" indent="-231775" algn="l"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Help NASA engineers modify Current Environmental Space Simulation Chamber cryogenic system to </a:t>
            </a:r>
            <a:r>
              <a:rPr lang="en-US" dirty="0" err="1">
                <a:latin typeface="Arial" charset="0"/>
              </a:rPr>
              <a:t>JLab’s</a:t>
            </a:r>
            <a:r>
              <a:rPr lang="en-US" dirty="0">
                <a:latin typeface="Arial" charset="0"/>
              </a:rPr>
              <a:t> Floating Pressure Technology</a:t>
            </a:r>
          </a:p>
          <a:p>
            <a:pPr marL="688975" lvl="1" indent="-231775" algn="l"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Help develop specification of additional new 20K, </a:t>
            </a:r>
            <a:r>
              <a:rPr lang="en-US" dirty="0" smtClean="0">
                <a:latin typeface="Arial" charset="0"/>
              </a:rPr>
              <a:t>12.5 KW </a:t>
            </a:r>
            <a:r>
              <a:rPr lang="en-US" dirty="0">
                <a:latin typeface="Arial" charset="0"/>
              </a:rPr>
              <a:t>refrigerator using the </a:t>
            </a:r>
            <a:r>
              <a:rPr lang="en-US" dirty="0" err="1">
                <a:latin typeface="Arial" charset="0"/>
              </a:rPr>
              <a:t>Ganni</a:t>
            </a:r>
            <a:r>
              <a:rPr lang="en-US" dirty="0">
                <a:latin typeface="Arial" charset="0"/>
              </a:rPr>
              <a:t> Helium Process Cycle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14598</TotalTime>
  <Words>1225</Words>
  <Application>Microsoft Office PowerPoint</Application>
  <PresentationFormat>On-screen Show (4:3)</PresentationFormat>
  <Paragraphs>206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Default Design</vt:lpstr>
      <vt:lpstr>Custom Design</vt:lpstr>
      <vt:lpstr>1_Custom Design</vt:lpstr>
      <vt:lpstr>Worksheet</vt:lpstr>
      <vt:lpstr>Cryogenics  Applied Technology Development</vt:lpstr>
      <vt:lpstr>Presentation Outline</vt:lpstr>
      <vt:lpstr>Sources for Technology Development</vt:lpstr>
      <vt:lpstr>Development Focus Goals</vt:lpstr>
      <vt:lpstr>General Focus Status</vt:lpstr>
      <vt:lpstr>Process Cycle Technology Use So Far</vt:lpstr>
      <vt:lpstr>Funding Sources</vt:lpstr>
      <vt:lpstr>Technology Outreach</vt:lpstr>
      <vt:lpstr>NASA-JSC/JLab Collaboration</vt:lpstr>
      <vt:lpstr>NASA Design Goals</vt:lpstr>
      <vt:lpstr>Benefits of the NASA Collaboration </vt:lpstr>
      <vt:lpstr>NASA 20K Refrigerator</vt:lpstr>
      <vt:lpstr>NASA Test Results and Plan</vt:lpstr>
      <vt:lpstr>Slide 14</vt:lpstr>
      <vt:lpstr>Standard Helium Compressor Design</vt:lpstr>
      <vt:lpstr>Notable Compressor Design Features</vt:lpstr>
      <vt:lpstr>Standard Model Visual Comparison</vt:lpstr>
      <vt:lpstr>Helium Gas Recovery</vt:lpstr>
      <vt:lpstr>Linde Funded Purifier Development</vt:lpstr>
      <vt:lpstr>Industry Funded R+D Collaboration</vt:lpstr>
      <vt:lpstr>Linde Fin-Coil Heat Exchanger</vt:lpstr>
      <vt:lpstr>Linde Test Results</vt:lpstr>
      <vt:lpstr>Summary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 and Hall D</dc:title>
  <dc:subject>JLab 12GeV Cryogenics Upgrade</dc:subject>
  <dc:creator>Dana M. Arenius</dc:creator>
  <cp:lastModifiedBy>Kim Kindrew</cp:lastModifiedBy>
  <cp:revision>352</cp:revision>
  <dcterms:created xsi:type="dcterms:W3CDTF">2006-11-02T15:09:37Z</dcterms:created>
  <dcterms:modified xsi:type="dcterms:W3CDTF">2012-02-14T15:05:46Z</dcterms:modified>
</cp:coreProperties>
</file>